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3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3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34.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3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3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3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40.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4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42.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43.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44.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45.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3.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06" r:id="rId2"/>
    <p:sldId id="2614" r:id="rId3"/>
    <p:sldId id="2595" r:id="rId4"/>
    <p:sldId id="2686" r:id="rId5"/>
    <p:sldId id="2687" r:id="rId6"/>
    <p:sldId id="2621" r:id="rId7"/>
    <p:sldId id="2688" r:id="rId8"/>
    <p:sldId id="2689" r:id="rId9"/>
    <p:sldId id="2691" r:id="rId10"/>
    <p:sldId id="2715" r:id="rId11"/>
    <p:sldId id="2692" r:id="rId12"/>
    <p:sldId id="2722" r:id="rId13"/>
    <p:sldId id="2723" r:id="rId14"/>
    <p:sldId id="2719" r:id="rId15"/>
    <p:sldId id="2697" r:id="rId16"/>
    <p:sldId id="2703" r:id="rId17"/>
    <p:sldId id="2698" r:id="rId18"/>
    <p:sldId id="2712" r:id="rId19"/>
    <p:sldId id="2720" r:id="rId20"/>
    <p:sldId id="2711" r:id="rId21"/>
    <p:sldId id="2705" r:id="rId22"/>
    <p:sldId id="2706" r:id="rId23"/>
    <p:sldId id="2724" r:id="rId24"/>
    <p:sldId id="2725" r:id="rId25"/>
    <p:sldId id="2726" r:id="rId26"/>
    <p:sldId id="2727" r:id="rId27"/>
    <p:sldId id="2728" r:id="rId28"/>
    <p:sldId id="2729" r:id="rId29"/>
    <p:sldId id="2730" r:id="rId30"/>
    <p:sldId id="2731" r:id="rId31"/>
    <p:sldId id="2732" r:id="rId32"/>
    <p:sldId id="2740" r:id="rId33"/>
    <p:sldId id="2741" r:id="rId34"/>
    <p:sldId id="2742" r:id="rId35"/>
    <p:sldId id="2743" r:id="rId36"/>
    <p:sldId id="2744" r:id="rId37"/>
    <p:sldId id="2739" r:id="rId38"/>
    <p:sldId id="2745" r:id="rId39"/>
    <p:sldId id="2746" r:id="rId40"/>
    <p:sldId id="2747" r:id="rId41"/>
    <p:sldId id="2748" r:id="rId42"/>
    <p:sldId id="2749" r:id="rId43"/>
    <p:sldId id="2750" r:id="rId44"/>
    <p:sldId id="2751" r:id="rId45"/>
    <p:sldId id="2752" r:id="rId46"/>
    <p:sldId id="2753" r:id="rId47"/>
    <p:sldId id="2754" r:id="rId48"/>
    <p:sldId id="2755" r:id="rId49"/>
    <p:sldId id="2518" r:id="rId50"/>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2F5597"/>
    <a:srgbClr val="FFFFFF"/>
    <a:srgbClr val="1736FF"/>
    <a:srgbClr val="E4E6E7"/>
    <a:srgbClr val="BFBEBD"/>
    <a:srgbClr val="F16005"/>
    <a:srgbClr val="FE0000"/>
    <a:srgbClr val="C7D4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444" autoAdjust="0"/>
  </p:normalViewPr>
  <p:slideViewPr>
    <p:cSldViewPr snapToGrid="0" showGuides="1">
      <p:cViewPr varScale="1">
        <p:scale>
          <a:sx n="79" d="100"/>
          <a:sy n="79" d="100"/>
        </p:scale>
        <p:origin x="802" y="-5"/>
      </p:cViewPr>
      <p:guideLst>
        <p:guide orient="horz" pos="18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271917-B337-4335-AEF3-7EECED3CFA3F}" type="datetimeFigureOut">
              <a:rPr lang="zh-CN" altLang="en-US" smtClean="0"/>
              <a:t>2024/4/9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BB9C8-14E8-4727-93A3-876F3F25BCC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rPr/>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57645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87734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D0D0D"/>
                </a:solidFill>
                <a:effectLst/>
                <a:highlight>
                  <a:srgbClr val="FFFFFF"/>
                </a:highlight>
                <a:latin typeface="Söhne"/>
              </a:rPr>
              <a:t>自注意力机制的工作流程通常包含以下几个步骤：</a:t>
            </a:r>
          </a:p>
          <a:p>
            <a:pPr algn="l">
              <a:buFont typeface="+mj-lt"/>
              <a:buAutoNum type="arabicPeriod"/>
            </a:pPr>
            <a:r>
              <a:rPr lang="zh-CN" altLang="en-US" b="1" i="0" dirty="0">
                <a:solidFill>
                  <a:srgbClr val="0D0D0D"/>
                </a:solidFill>
                <a:effectLst/>
                <a:highlight>
                  <a:srgbClr val="FFFFFF"/>
                </a:highlight>
                <a:latin typeface="Söhne"/>
              </a:rPr>
              <a:t>输入表示</a:t>
            </a:r>
            <a:r>
              <a:rPr lang="zh-CN" altLang="en-US" b="0" i="0" dirty="0">
                <a:solidFill>
                  <a:srgbClr val="0D0D0D"/>
                </a:solidFill>
                <a:effectLst/>
                <a:highlight>
                  <a:srgbClr val="FFFFFF"/>
                </a:highlight>
                <a:latin typeface="Söhne"/>
              </a:rPr>
              <a:t>：首先，将输入序列转换为一组向量，这些向量包含了序列中每个元素的信息。在自然语言处理（</a:t>
            </a:r>
            <a:r>
              <a:rPr lang="en-US" altLang="zh-CN" b="0" i="0" dirty="0">
                <a:solidFill>
                  <a:srgbClr val="0D0D0D"/>
                </a:solidFill>
                <a:effectLst/>
                <a:highlight>
                  <a:srgbClr val="FFFFFF"/>
                </a:highlight>
                <a:latin typeface="Söhne"/>
              </a:rPr>
              <a:t>NLP</a:t>
            </a:r>
            <a:r>
              <a:rPr lang="zh-CN" altLang="en-US" b="0" i="0" dirty="0">
                <a:solidFill>
                  <a:srgbClr val="0D0D0D"/>
                </a:solidFill>
                <a:effectLst/>
                <a:highlight>
                  <a:srgbClr val="FFFFFF"/>
                </a:highlight>
                <a:latin typeface="Söhne"/>
              </a:rPr>
              <a:t>）的应用中，这些向量通常是词嵌入向量；在音频或图像处理的任务中，这些向量可以是来自于序列的原始特征或某层的隐藏状态。</a:t>
            </a:r>
          </a:p>
          <a:p>
            <a:pPr algn="l">
              <a:buFont typeface="+mj-lt"/>
              <a:buAutoNum type="arabicPeriod"/>
            </a:pPr>
            <a:r>
              <a:rPr lang="zh-CN" altLang="en-US" b="1" i="0" dirty="0">
                <a:solidFill>
                  <a:srgbClr val="0D0D0D"/>
                </a:solidFill>
                <a:effectLst/>
                <a:highlight>
                  <a:srgbClr val="FFFFFF"/>
                </a:highlight>
                <a:latin typeface="Söhne"/>
              </a:rPr>
              <a:t>查询（</a:t>
            </a:r>
            <a:r>
              <a:rPr lang="en-US" altLang="zh-CN" b="1" i="0" dirty="0">
                <a:solidFill>
                  <a:srgbClr val="0D0D0D"/>
                </a:solidFill>
                <a:effectLst/>
                <a:highlight>
                  <a:srgbClr val="FFFFFF"/>
                </a:highlight>
                <a:latin typeface="Söhne"/>
              </a:rPr>
              <a:t>Query</a:t>
            </a:r>
            <a:r>
              <a:rPr lang="zh-CN" altLang="en-US" b="1" i="0" dirty="0">
                <a:solidFill>
                  <a:srgbClr val="0D0D0D"/>
                </a:solidFill>
                <a:effectLst/>
                <a:highlight>
                  <a:srgbClr val="FFFFFF"/>
                </a:highlight>
                <a:latin typeface="Söhne"/>
              </a:rPr>
              <a:t>）、键（</a:t>
            </a:r>
            <a:r>
              <a:rPr lang="en-US" altLang="zh-CN" b="1" i="0" dirty="0">
                <a:solidFill>
                  <a:srgbClr val="0D0D0D"/>
                </a:solidFill>
                <a:effectLst/>
                <a:highlight>
                  <a:srgbClr val="FFFFFF"/>
                </a:highlight>
                <a:latin typeface="Söhne"/>
              </a:rPr>
              <a:t>Key</a:t>
            </a:r>
            <a:r>
              <a:rPr lang="zh-CN" altLang="en-US" b="1" i="0" dirty="0">
                <a:solidFill>
                  <a:srgbClr val="0D0D0D"/>
                </a:solidFill>
                <a:effectLst/>
                <a:highlight>
                  <a:srgbClr val="FFFFFF"/>
                </a:highlight>
                <a:latin typeface="Söhne"/>
              </a:rPr>
              <a:t>）、值（</a:t>
            </a:r>
            <a:r>
              <a:rPr lang="en-US" altLang="zh-CN" b="1" i="0" dirty="0">
                <a:solidFill>
                  <a:srgbClr val="0D0D0D"/>
                </a:solidFill>
                <a:effectLst/>
                <a:highlight>
                  <a:srgbClr val="FFFFFF"/>
                </a:highlight>
                <a:latin typeface="Söhne"/>
              </a:rPr>
              <a:t>Value</a:t>
            </a:r>
            <a:r>
              <a:rPr lang="zh-CN" altLang="en-US" b="1" i="0" dirty="0">
                <a:solidFill>
                  <a:srgbClr val="0D0D0D"/>
                </a:solidFill>
                <a:effectLst/>
                <a:highlight>
                  <a:srgbClr val="FFFFFF"/>
                </a:highlight>
                <a:latin typeface="Söhne"/>
              </a:rPr>
              <a:t>）的计算</a:t>
            </a:r>
            <a:r>
              <a:rPr lang="zh-CN" altLang="en-US" b="0" i="0" dirty="0">
                <a:solidFill>
                  <a:srgbClr val="0D0D0D"/>
                </a:solidFill>
                <a:effectLst/>
                <a:highlight>
                  <a:srgbClr val="FFFFFF"/>
                </a:highlight>
                <a:latin typeface="Söhne"/>
              </a:rPr>
              <a:t>：对于序列中的每个元素，模型通过不同的权重矩阵生成三组向量：查询（</a:t>
            </a:r>
            <a:r>
              <a:rPr lang="en-US" altLang="zh-CN" b="0" i="0" dirty="0">
                <a:solidFill>
                  <a:srgbClr val="0D0D0D"/>
                </a:solidFill>
                <a:effectLst/>
                <a:highlight>
                  <a:srgbClr val="FFFFFF"/>
                </a:highlight>
                <a:latin typeface="Söhne"/>
              </a:rPr>
              <a:t>Q</a:t>
            </a:r>
            <a:r>
              <a:rPr lang="zh-CN" altLang="en-US" b="0" i="0" dirty="0">
                <a:solidFill>
                  <a:srgbClr val="0D0D0D"/>
                </a:solidFill>
                <a:effectLst/>
                <a:highlight>
                  <a:srgbClr val="FFFFFF"/>
                </a:highlight>
                <a:latin typeface="Söhne"/>
              </a:rPr>
              <a:t>）、键（</a:t>
            </a:r>
            <a:r>
              <a:rPr lang="en-US" altLang="zh-CN" b="0" i="0" dirty="0">
                <a:solidFill>
                  <a:srgbClr val="0D0D0D"/>
                </a:solidFill>
                <a:effectLst/>
                <a:highlight>
                  <a:srgbClr val="FFFFFF"/>
                </a:highlight>
                <a:latin typeface="Söhne"/>
              </a:rPr>
              <a:t>K</a:t>
            </a:r>
            <a:r>
              <a:rPr lang="zh-CN" altLang="en-US" b="0" i="0" dirty="0">
                <a:solidFill>
                  <a:srgbClr val="0D0D0D"/>
                </a:solidFill>
                <a:effectLst/>
                <a:highlight>
                  <a:srgbClr val="FFFFFF"/>
                </a:highlight>
                <a:latin typeface="Söhne"/>
              </a:rPr>
              <a:t>）和值（</a:t>
            </a:r>
            <a:r>
              <a:rPr lang="en-US" altLang="zh-CN" b="0" i="0" dirty="0">
                <a:solidFill>
                  <a:srgbClr val="0D0D0D"/>
                </a:solidFill>
                <a:effectLst/>
                <a:highlight>
                  <a:srgbClr val="FFFFFF"/>
                </a:highlight>
                <a:latin typeface="Söhne"/>
              </a:rPr>
              <a:t>V</a:t>
            </a:r>
            <a:r>
              <a:rPr lang="zh-CN" altLang="en-US" b="0" i="0" dirty="0">
                <a:solidFill>
                  <a:srgbClr val="0D0D0D"/>
                </a:solidFill>
                <a:effectLst/>
                <a:highlight>
                  <a:srgbClr val="FFFFFF"/>
                </a:highlight>
                <a:latin typeface="Söhne"/>
              </a:rPr>
              <a:t>）。这三组向量是自注意力计算的基础。</a:t>
            </a:r>
          </a:p>
          <a:p>
            <a:pPr algn="l">
              <a:buFont typeface="+mj-lt"/>
              <a:buAutoNum type="arabicPeriod"/>
            </a:pPr>
            <a:r>
              <a:rPr lang="zh-CN" altLang="en-US" b="1" i="0" dirty="0">
                <a:solidFill>
                  <a:srgbClr val="0D0D0D"/>
                </a:solidFill>
                <a:effectLst/>
                <a:highlight>
                  <a:srgbClr val="FFFFFF"/>
                </a:highlight>
                <a:latin typeface="Söhne"/>
              </a:rPr>
              <a:t>注意力分数的计算</a:t>
            </a:r>
            <a:r>
              <a:rPr lang="zh-CN" altLang="en-US" b="0" i="0" dirty="0">
                <a:solidFill>
                  <a:srgbClr val="0D0D0D"/>
                </a:solidFill>
                <a:effectLst/>
                <a:highlight>
                  <a:srgbClr val="FFFFFF"/>
                </a:highlight>
                <a:latin typeface="Söhne"/>
              </a:rPr>
              <a:t>：模型通过计算查询向量和键向量之间的点积来生成注意力分数，表示序列中一个元素对另一个元素的重要性。通常，这些分数会通过</a:t>
            </a:r>
            <a:r>
              <a:rPr lang="en-US" altLang="zh-CN" b="0" i="0" dirty="0" err="1">
                <a:solidFill>
                  <a:srgbClr val="0D0D0D"/>
                </a:solidFill>
                <a:effectLst/>
                <a:highlight>
                  <a:srgbClr val="FFFFFF"/>
                </a:highlight>
                <a:latin typeface="Söhne"/>
              </a:rPr>
              <a:t>softmax</a:t>
            </a:r>
            <a:r>
              <a:rPr lang="zh-CN" altLang="en-US" b="0" i="0" dirty="0">
                <a:solidFill>
                  <a:srgbClr val="0D0D0D"/>
                </a:solidFill>
                <a:effectLst/>
                <a:highlight>
                  <a:srgbClr val="FFFFFF"/>
                </a:highlight>
                <a:latin typeface="Söhne"/>
              </a:rPr>
              <a:t>函数进行归一化，使得每个元素的注意力分数加起来等于</a:t>
            </a:r>
            <a:r>
              <a:rPr lang="en-US" altLang="zh-CN" b="0" i="0" dirty="0">
                <a:solidFill>
                  <a:srgbClr val="0D0D0D"/>
                </a:solidFill>
                <a:effectLst/>
                <a:highlight>
                  <a:srgbClr val="FFFFFF"/>
                </a:highlight>
                <a:latin typeface="Söhne"/>
              </a:rPr>
              <a:t>1</a:t>
            </a:r>
            <a:r>
              <a:rPr lang="zh-CN" altLang="en-US" b="0" i="0" dirty="0">
                <a:solidFill>
                  <a:srgbClr val="0D0D0D"/>
                </a:solidFill>
                <a:effectLst/>
                <a:highlight>
                  <a:srgbClr val="FFFFFF"/>
                </a:highlight>
                <a:latin typeface="Söhne"/>
              </a:rPr>
              <a:t>。</a:t>
            </a:r>
          </a:p>
          <a:p>
            <a:pPr algn="l">
              <a:buFont typeface="+mj-lt"/>
              <a:buAutoNum type="arabicPeriod"/>
            </a:pPr>
            <a:r>
              <a:rPr lang="zh-CN" altLang="en-US" b="1" i="0" dirty="0">
                <a:solidFill>
                  <a:srgbClr val="0D0D0D"/>
                </a:solidFill>
                <a:effectLst/>
                <a:highlight>
                  <a:srgbClr val="FFFFFF"/>
                </a:highlight>
                <a:latin typeface="Söhne"/>
              </a:rPr>
              <a:t>输出向量的生成</a:t>
            </a:r>
            <a:r>
              <a:rPr lang="zh-CN" altLang="en-US" b="0" i="0" dirty="0">
                <a:solidFill>
                  <a:srgbClr val="0D0D0D"/>
                </a:solidFill>
                <a:effectLst/>
                <a:highlight>
                  <a:srgbClr val="FFFFFF"/>
                </a:highlight>
                <a:latin typeface="Söhne"/>
              </a:rPr>
              <a:t>：最后，模型将归一化的注意力分数和值向量相乘，并对所有值向量进行加权求和，生成最终的输出向量。这个输出向量是输入序列中每个元素的加权表示，其中考虑了序列中所有元素对该元素的贡献。</a:t>
            </a:r>
          </a:p>
          <a:p>
            <a:pPr algn="l"/>
            <a:r>
              <a:rPr lang="zh-CN" altLang="en-US" b="1" i="0" dirty="0">
                <a:solidFill>
                  <a:srgbClr val="0D0D0D"/>
                </a:solidFill>
                <a:effectLst/>
                <a:highlight>
                  <a:srgbClr val="FFFFFF"/>
                </a:highlight>
                <a:latin typeface="Söhne"/>
              </a:rPr>
              <a:t>作用</a:t>
            </a:r>
          </a:p>
          <a:p>
            <a:pPr algn="l"/>
            <a:r>
              <a:rPr lang="zh-CN" altLang="en-US" b="0" i="0" dirty="0">
                <a:solidFill>
                  <a:srgbClr val="0D0D0D"/>
                </a:solidFill>
                <a:effectLst/>
                <a:highlight>
                  <a:srgbClr val="FFFFFF"/>
                </a:highlight>
                <a:latin typeface="Söhne"/>
              </a:rPr>
              <a:t>自注意力机制的关键优势在于其能力：</a:t>
            </a:r>
          </a:p>
          <a:p>
            <a:pPr algn="l">
              <a:buFont typeface="Arial" panose="020B0604020202020204" pitchFamily="34" charset="0"/>
              <a:buChar char="•"/>
            </a:pPr>
            <a:r>
              <a:rPr lang="zh-CN" altLang="en-US" b="1" i="0" dirty="0">
                <a:solidFill>
                  <a:srgbClr val="0D0D0D"/>
                </a:solidFill>
                <a:effectLst/>
                <a:highlight>
                  <a:srgbClr val="FFFFFF"/>
                </a:highlight>
                <a:latin typeface="Söhne"/>
              </a:rPr>
              <a:t>捕捉长距离依赖</a:t>
            </a:r>
            <a:r>
              <a:rPr lang="zh-CN" altLang="en-US" b="0" i="0" dirty="0">
                <a:solidFill>
                  <a:srgbClr val="0D0D0D"/>
                </a:solidFill>
                <a:effectLst/>
                <a:highlight>
                  <a:srgbClr val="FFFFFF"/>
                </a:highlight>
                <a:latin typeface="Söhne"/>
              </a:rPr>
              <a:t>：自注意力能够在序列的任意两个位置之间建立直接的联系，从而有效地捕捉长距离依赖关系，这在处理长文本或复杂序列时尤为重要。</a:t>
            </a:r>
          </a:p>
          <a:p>
            <a:pPr algn="l">
              <a:buFont typeface="Arial" panose="020B0604020202020204" pitchFamily="34" charset="0"/>
              <a:buChar char="•"/>
            </a:pPr>
            <a:r>
              <a:rPr lang="zh-CN" altLang="en-US" b="1" i="0" dirty="0">
                <a:solidFill>
                  <a:srgbClr val="0D0D0D"/>
                </a:solidFill>
                <a:effectLst/>
                <a:highlight>
                  <a:srgbClr val="FFFFFF"/>
                </a:highlight>
                <a:latin typeface="Söhne"/>
              </a:rPr>
              <a:t>并行化处理</a:t>
            </a:r>
            <a:r>
              <a:rPr lang="zh-CN" altLang="en-US" b="0" i="0" dirty="0">
                <a:solidFill>
                  <a:srgbClr val="0D0D0D"/>
                </a:solidFill>
                <a:effectLst/>
                <a:highlight>
                  <a:srgbClr val="FFFFFF"/>
                </a:highlight>
                <a:latin typeface="Söhne"/>
              </a:rPr>
              <a:t>：与循环神经网络（</a:t>
            </a:r>
            <a:r>
              <a:rPr lang="en-US" altLang="zh-CN" b="0" i="0" dirty="0">
                <a:solidFill>
                  <a:srgbClr val="0D0D0D"/>
                </a:solidFill>
                <a:effectLst/>
                <a:highlight>
                  <a:srgbClr val="FFFFFF"/>
                </a:highlight>
                <a:latin typeface="Söhne"/>
              </a:rPr>
              <a:t>RNN</a:t>
            </a:r>
            <a:r>
              <a:rPr lang="zh-CN" altLang="en-US" b="0" i="0" dirty="0">
                <a:solidFill>
                  <a:srgbClr val="0D0D0D"/>
                </a:solidFill>
                <a:effectLst/>
                <a:highlight>
                  <a:srgbClr val="FFFFFF"/>
                </a:highlight>
                <a:latin typeface="Söhne"/>
              </a:rPr>
              <a:t>）相比，自注意力机制可以更容易地并行处理整个序列，从而提高模型的计算效率。</a:t>
            </a:r>
          </a:p>
          <a:p>
            <a:pPr algn="l">
              <a:buFont typeface="Arial" panose="020B0604020202020204" pitchFamily="34" charset="0"/>
              <a:buChar char="•"/>
            </a:pPr>
            <a:r>
              <a:rPr lang="zh-CN" altLang="en-US" b="1" i="0" dirty="0">
                <a:solidFill>
                  <a:srgbClr val="0D0D0D"/>
                </a:solidFill>
                <a:effectLst/>
                <a:highlight>
                  <a:srgbClr val="FFFFFF"/>
                </a:highlight>
                <a:latin typeface="Söhne"/>
              </a:rPr>
              <a:t>灵活的关系建模</a:t>
            </a:r>
            <a:r>
              <a:rPr lang="zh-CN" altLang="en-US" b="0" i="0" dirty="0">
                <a:solidFill>
                  <a:srgbClr val="0D0D0D"/>
                </a:solidFill>
                <a:effectLst/>
                <a:highlight>
                  <a:srgbClr val="FFFFFF"/>
                </a:highlight>
                <a:latin typeface="Söhne"/>
              </a:rPr>
              <a:t>：自注意力机制不依赖于序列中元素的相对位置，可以灵活地捕捉各种复杂的序列内关系。</a:t>
            </a:r>
          </a:p>
          <a:p>
            <a:pPr algn="l"/>
            <a:r>
              <a:rPr lang="zh-CN" altLang="en-US" b="0" i="0" dirty="0">
                <a:solidFill>
                  <a:srgbClr val="0D0D0D"/>
                </a:solidFill>
                <a:effectLst/>
                <a:highlight>
                  <a:srgbClr val="FFFFFF"/>
                </a:highlight>
                <a:latin typeface="Söhne"/>
              </a:rPr>
              <a:t>自注意力机制已成为许多领域的基础模型架构，如</a:t>
            </a:r>
            <a:r>
              <a:rPr lang="en-US" altLang="zh-CN" b="0" i="0" dirty="0">
                <a:solidFill>
                  <a:srgbClr val="0D0D0D"/>
                </a:solidFill>
                <a:effectLst/>
                <a:highlight>
                  <a:srgbClr val="FFFFFF"/>
                </a:highlight>
                <a:latin typeface="Söhne"/>
              </a:rPr>
              <a:t>Transformer</a:t>
            </a:r>
            <a:r>
              <a:rPr lang="zh-CN" altLang="en-US" b="0" i="0" dirty="0">
                <a:solidFill>
                  <a:srgbClr val="0D0D0D"/>
                </a:solidFill>
                <a:effectLst/>
                <a:highlight>
                  <a:srgbClr val="FFFFFF"/>
                </a:highlight>
                <a:latin typeface="Söhne"/>
              </a:rPr>
              <a:t>，在自然语言处理、图像识别、语音处理等多个领域内发挥着核心作用。</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82020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D0D0D"/>
                </a:solidFill>
                <a:effectLst/>
                <a:highlight>
                  <a:srgbClr val="FFFFFF"/>
                </a:highlight>
                <a:latin typeface="Söhne"/>
              </a:rPr>
              <a:t>自注意力机制的工作流程通常包含以下几个步骤：</a:t>
            </a:r>
          </a:p>
          <a:p>
            <a:pPr algn="l">
              <a:buFont typeface="+mj-lt"/>
              <a:buAutoNum type="arabicPeriod"/>
            </a:pPr>
            <a:r>
              <a:rPr lang="zh-CN" altLang="en-US" b="1" i="0" dirty="0">
                <a:solidFill>
                  <a:srgbClr val="0D0D0D"/>
                </a:solidFill>
                <a:effectLst/>
                <a:highlight>
                  <a:srgbClr val="FFFFFF"/>
                </a:highlight>
                <a:latin typeface="Söhne"/>
              </a:rPr>
              <a:t>输入表示</a:t>
            </a:r>
            <a:r>
              <a:rPr lang="zh-CN" altLang="en-US" b="0" i="0" dirty="0">
                <a:solidFill>
                  <a:srgbClr val="0D0D0D"/>
                </a:solidFill>
                <a:effectLst/>
                <a:highlight>
                  <a:srgbClr val="FFFFFF"/>
                </a:highlight>
                <a:latin typeface="Söhne"/>
              </a:rPr>
              <a:t>：首先，将输入序列转换为一组向量，这些向量包含了序列中每个元素的信息。在自然语言处理（</a:t>
            </a:r>
            <a:r>
              <a:rPr lang="en-US" altLang="zh-CN" b="0" i="0" dirty="0">
                <a:solidFill>
                  <a:srgbClr val="0D0D0D"/>
                </a:solidFill>
                <a:effectLst/>
                <a:highlight>
                  <a:srgbClr val="FFFFFF"/>
                </a:highlight>
                <a:latin typeface="Söhne"/>
              </a:rPr>
              <a:t>NLP</a:t>
            </a:r>
            <a:r>
              <a:rPr lang="zh-CN" altLang="en-US" b="0" i="0" dirty="0">
                <a:solidFill>
                  <a:srgbClr val="0D0D0D"/>
                </a:solidFill>
                <a:effectLst/>
                <a:highlight>
                  <a:srgbClr val="FFFFFF"/>
                </a:highlight>
                <a:latin typeface="Söhne"/>
              </a:rPr>
              <a:t>）的应用中，这些向量通常是词嵌入向量；在音频或图像处理的任务中，这些向量可以是来自于序列的原始特征或某层的隐藏状态。</a:t>
            </a:r>
          </a:p>
          <a:p>
            <a:pPr algn="l">
              <a:buFont typeface="+mj-lt"/>
              <a:buAutoNum type="arabicPeriod"/>
            </a:pPr>
            <a:r>
              <a:rPr lang="zh-CN" altLang="en-US" b="1" i="0" dirty="0">
                <a:solidFill>
                  <a:srgbClr val="0D0D0D"/>
                </a:solidFill>
                <a:effectLst/>
                <a:highlight>
                  <a:srgbClr val="FFFFFF"/>
                </a:highlight>
                <a:latin typeface="Söhne"/>
              </a:rPr>
              <a:t>查询（</a:t>
            </a:r>
            <a:r>
              <a:rPr lang="en-US" altLang="zh-CN" b="1" i="0" dirty="0">
                <a:solidFill>
                  <a:srgbClr val="0D0D0D"/>
                </a:solidFill>
                <a:effectLst/>
                <a:highlight>
                  <a:srgbClr val="FFFFFF"/>
                </a:highlight>
                <a:latin typeface="Söhne"/>
              </a:rPr>
              <a:t>Query</a:t>
            </a:r>
            <a:r>
              <a:rPr lang="zh-CN" altLang="en-US" b="1" i="0" dirty="0">
                <a:solidFill>
                  <a:srgbClr val="0D0D0D"/>
                </a:solidFill>
                <a:effectLst/>
                <a:highlight>
                  <a:srgbClr val="FFFFFF"/>
                </a:highlight>
                <a:latin typeface="Söhne"/>
              </a:rPr>
              <a:t>）、键（</a:t>
            </a:r>
            <a:r>
              <a:rPr lang="en-US" altLang="zh-CN" b="1" i="0" dirty="0">
                <a:solidFill>
                  <a:srgbClr val="0D0D0D"/>
                </a:solidFill>
                <a:effectLst/>
                <a:highlight>
                  <a:srgbClr val="FFFFFF"/>
                </a:highlight>
                <a:latin typeface="Söhne"/>
              </a:rPr>
              <a:t>Key</a:t>
            </a:r>
            <a:r>
              <a:rPr lang="zh-CN" altLang="en-US" b="1" i="0" dirty="0">
                <a:solidFill>
                  <a:srgbClr val="0D0D0D"/>
                </a:solidFill>
                <a:effectLst/>
                <a:highlight>
                  <a:srgbClr val="FFFFFF"/>
                </a:highlight>
                <a:latin typeface="Söhne"/>
              </a:rPr>
              <a:t>）、值（</a:t>
            </a:r>
            <a:r>
              <a:rPr lang="en-US" altLang="zh-CN" b="1" i="0" dirty="0">
                <a:solidFill>
                  <a:srgbClr val="0D0D0D"/>
                </a:solidFill>
                <a:effectLst/>
                <a:highlight>
                  <a:srgbClr val="FFFFFF"/>
                </a:highlight>
                <a:latin typeface="Söhne"/>
              </a:rPr>
              <a:t>Value</a:t>
            </a:r>
            <a:r>
              <a:rPr lang="zh-CN" altLang="en-US" b="1" i="0" dirty="0">
                <a:solidFill>
                  <a:srgbClr val="0D0D0D"/>
                </a:solidFill>
                <a:effectLst/>
                <a:highlight>
                  <a:srgbClr val="FFFFFF"/>
                </a:highlight>
                <a:latin typeface="Söhne"/>
              </a:rPr>
              <a:t>）的计算</a:t>
            </a:r>
            <a:r>
              <a:rPr lang="zh-CN" altLang="en-US" b="0" i="0" dirty="0">
                <a:solidFill>
                  <a:srgbClr val="0D0D0D"/>
                </a:solidFill>
                <a:effectLst/>
                <a:highlight>
                  <a:srgbClr val="FFFFFF"/>
                </a:highlight>
                <a:latin typeface="Söhne"/>
              </a:rPr>
              <a:t>：对于序列中的每个元素，模型通过不同的权重矩阵生成三组向量：查询（</a:t>
            </a:r>
            <a:r>
              <a:rPr lang="en-US" altLang="zh-CN" b="0" i="0" dirty="0">
                <a:solidFill>
                  <a:srgbClr val="0D0D0D"/>
                </a:solidFill>
                <a:effectLst/>
                <a:highlight>
                  <a:srgbClr val="FFFFFF"/>
                </a:highlight>
                <a:latin typeface="Söhne"/>
              </a:rPr>
              <a:t>Q</a:t>
            </a:r>
            <a:r>
              <a:rPr lang="zh-CN" altLang="en-US" b="0" i="0" dirty="0">
                <a:solidFill>
                  <a:srgbClr val="0D0D0D"/>
                </a:solidFill>
                <a:effectLst/>
                <a:highlight>
                  <a:srgbClr val="FFFFFF"/>
                </a:highlight>
                <a:latin typeface="Söhne"/>
              </a:rPr>
              <a:t>）、键（</a:t>
            </a:r>
            <a:r>
              <a:rPr lang="en-US" altLang="zh-CN" b="0" i="0" dirty="0">
                <a:solidFill>
                  <a:srgbClr val="0D0D0D"/>
                </a:solidFill>
                <a:effectLst/>
                <a:highlight>
                  <a:srgbClr val="FFFFFF"/>
                </a:highlight>
                <a:latin typeface="Söhne"/>
              </a:rPr>
              <a:t>K</a:t>
            </a:r>
            <a:r>
              <a:rPr lang="zh-CN" altLang="en-US" b="0" i="0" dirty="0">
                <a:solidFill>
                  <a:srgbClr val="0D0D0D"/>
                </a:solidFill>
                <a:effectLst/>
                <a:highlight>
                  <a:srgbClr val="FFFFFF"/>
                </a:highlight>
                <a:latin typeface="Söhne"/>
              </a:rPr>
              <a:t>）和值（</a:t>
            </a:r>
            <a:r>
              <a:rPr lang="en-US" altLang="zh-CN" b="0" i="0" dirty="0">
                <a:solidFill>
                  <a:srgbClr val="0D0D0D"/>
                </a:solidFill>
                <a:effectLst/>
                <a:highlight>
                  <a:srgbClr val="FFFFFF"/>
                </a:highlight>
                <a:latin typeface="Söhne"/>
              </a:rPr>
              <a:t>V</a:t>
            </a:r>
            <a:r>
              <a:rPr lang="zh-CN" altLang="en-US" b="0" i="0" dirty="0">
                <a:solidFill>
                  <a:srgbClr val="0D0D0D"/>
                </a:solidFill>
                <a:effectLst/>
                <a:highlight>
                  <a:srgbClr val="FFFFFF"/>
                </a:highlight>
                <a:latin typeface="Söhne"/>
              </a:rPr>
              <a:t>）。这三组向量是自注意力计算的基础。</a:t>
            </a:r>
          </a:p>
          <a:p>
            <a:pPr algn="l">
              <a:buFont typeface="+mj-lt"/>
              <a:buAutoNum type="arabicPeriod"/>
            </a:pPr>
            <a:r>
              <a:rPr lang="zh-CN" altLang="en-US" b="1" i="0" dirty="0">
                <a:solidFill>
                  <a:srgbClr val="0D0D0D"/>
                </a:solidFill>
                <a:effectLst/>
                <a:highlight>
                  <a:srgbClr val="FFFFFF"/>
                </a:highlight>
                <a:latin typeface="Söhne"/>
              </a:rPr>
              <a:t>注意力分数的计算</a:t>
            </a:r>
            <a:r>
              <a:rPr lang="zh-CN" altLang="en-US" b="0" i="0" dirty="0">
                <a:solidFill>
                  <a:srgbClr val="0D0D0D"/>
                </a:solidFill>
                <a:effectLst/>
                <a:highlight>
                  <a:srgbClr val="FFFFFF"/>
                </a:highlight>
                <a:latin typeface="Söhne"/>
              </a:rPr>
              <a:t>：模型通过计算查询向量和键向量之间的点积来生成注意力分数，表示序列中一个元素对另一个元素的重要性。通常，这些分数会通过</a:t>
            </a:r>
            <a:r>
              <a:rPr lang="en-US" altLang="zh-CN" b="0" i="0" dirty="0" err="1">
                <a:solidFill>
                  <a:srgbClr val="0D0D0D"/>
                </a:solidFill>
                <a:effectLst/>
                <a:highlight>
                  <a:srgbClr val="FFFFFF"/>
                </a:highlight>
                <a:latin typeface="Söhne"/>
              </a:rPr>
              <a:t>softmax</a:t>
            </a:r>
            <a:r>
              <a:rPr lang="zh-CN" altLang="en-US" b="0" i="0" dirty="0">
                <a:solidFill>
                  <a:srgbClr val="0D0D0D"/>
                </a:solidFill>
                <a:effectLst/>
                <a:highlight>
                  <a:srgbClr val="FFFFFF"/>
                </a:highlight>
                <a:latin typeface="Söhne"/>
              </a:rPr>
              <a:t>函数进行归一化，使得每个元素的注意力分数加起来等于</a:t>
            </a:r>
            <a:r>
              <a:rPr lang="en-US" altLang="zh-CN" b="0" i="0" dirty="0">
                <a:solidFill>
                  <a:srgbClr val="0D0D0D"/>
                </a:solidFill>
                <a:effectLst/>
                <a:highlight>
                  <a:srgbClr val="FFFFFF"/>
                </a:highlight>
                <a:latin typeface="Söhne"/>
              </a:rPr>
              <a:t>1</a:t>
            </a:r>
            <a:r>
              <a:rPr lang="zh-CN" altLang="en-US" b="0" i="0" dirty="0">
                <a:solidFill>
                  <a:srgbClr val="0D0D0D"/>
                </a:solidFill>
                <a:effectLst/>
                <a:highlight>
                  <a:srgbClr val="FFFFFF"/>
                </a:highlight>
                <a:latin typeface="Söhne"/>
              </a:rPr>
              <a:t>。</a:t>
            </a:r>
          </a:p>
          <a:p>
            <a:pPr algn="l">
              <a:buFont typeface="+mj-lt"/>
              <a:buAutoNum type="arabicPeriod"/>
            </a:pPr>
            <a:r>
              <a:rPr lang="zh-CN" altLang="en-US" b="1" i="0" dirty="0">
                <a:solidFill>
                  <a:srgbClr val="0D0D0D"/>
                </a:solidFill>
                <a:effectLst/>
                <a:highlight>
                  <a:srgbClr val="FFFFFF"/>
                </a:highlight>
                <a:latin typeface="Söhne"/>
              </a:rPr>
              <a:t>输出向量的生成</a:t>
            </a:r>
            <a:r>
              <a:rPr lang="zh-CN" altLang="en-US" b="0" i="0" dirty="0">
                <a:solidFill>
                  <a:srgbClr val="0D0D0D"/>
                </a:solidFill>
                <a:effectLst/>
                <a:highlight>
                  <a:srgbClr val="FFFFFF"/>
                </a:highlight>
                <a:latin typeface="Söhne"/>
              </a:rPr>
              <a:t>：最后，模型将归一化的注意力分数和值向量相乘，并对所有值向量进行加权求和，生成最终的输出向量。这个输出向量是输入序列中每个元素的加权表示，其中考虑了序列中所有元素对该元素的贡献。</a:t>
            </a:r>
          </a:p>
          <a:p>
            <a:pPr algn="l"/>
            <a:r>
              <a:rPr lang="zh-CN" altLang="en-US" b="1" i="0" dirty="0">
                <a:solidFill>
                  <a:srgbClr val="0D0D0D"/>
                </a:solidFill>
                <a:effectLst/>
                <a:highlight>
                  <a:srgbClr val="FFFFFF"/>
                </a:highlight>
                <a:latin typeface="Söhne"/>
              </a:rPr>
              <a:t>作用</a:t>
            </a:r>
          </a:p>
          <a:p>
            <a:pPr algn="l"/>
            <a:r>
              <a:rPr lang="zh-CN" altLang="en-US" b="0" i="0" dirty="0">
                <a:solidFill>
                  <a:srgbClr val="0D0D0D"/>
                </a:solidFill>
                <a:effectLst/>
                <a:highlight>
                  <a:srgbClr val="FFFFFF"/>
                </a:highlight>
                <a:latin typeface="Söhne"/>
              </a:rPr>
              <a:t>自注意力机制的关键优势在于其能力：</a:t>
            </a:r>
          </a:p>
          <a:p>
            <a:pPr algn="l">
              <a:buFont typeface="Arial" panose="020B0604020202020204" pitchFamily="34" charset="0"/>
              <a:buChar char="•"/>
            </a:pPr>
            <a:r>
              <a:rPr lang="zh-CN" altLang="en-US" b="1" i="0" dirty="0">
                <a:solidFill>
                  <a:srgbClr val="0D0D0D"/>
                </a:solidFill>
                <a:effectLst/>
                <a:highlight>
                  <a:srgbClr val="FFFFFF"/>
                </a:highlight>
                <a:latin typeface="Söhne"/>
              </a:rPr>
              <a:t>捕捉长距离依赖</a:t>
            </a:r>
            <a:r>
              <a:rPr lang="zh-CN" altLang="en-US" b="0" i="0" dirty="0">
                <a:solidFill>
                  <a:srgbClr val="0D0D0D"/>
                </a:solidFill>
                <a:effectLst/>
                <a:highlight>
                  <a:srgbClr val="FFFFFF"/>
                </a:highlight>
                <a:latin typeface="Söhne"/>
              </a:rPr>
              <a:t>：自注意力能够在序列的任意两个位置之间建立直接的联系，从而有效地捕捉长距离依赖关系，这在处理长文本或复杂序列时尤为重要。</a:t>
            </a:r>
          </a:p>
          <a:p>
            <a:pPr algn="l">
              <a:buFont typeface="Arial" panose="020B0604020202020204" pitchFamily="34" charset="0"/>
              <a:buChar char="•"/>
            </a:pPr>
            <a:r>
              <a:rPr lang="zh-CN" altLang="en-US" b="1" i="0" dirty="0">
                <a:solidFill>
                  <a:srgbClr val="0D0D0D"/>
                </a:solidFill>
                <a:effectLst/>
                <a:highlight>
                  <a:srgbClr val="FFFFFF"/>
                </a:highlight>
                <a:latin typeface="Söhne"/>
              </a:rPr>
              <a:t>并行化处理</a:t>
            </a:r>
            <a:r>
              <a:rPr lang="zh-CN" altLang="en-US" b="0" i="0" dirty="0">
                <a:solidFill>
                  <a:srgbClr val="0D0D0D"/>
                </a:solidFill>
                <a:effectLst/>
                <a:highlight>
                  <a:srgbClr val="FFFFFF"/>
                </a:highlight>
                <a:latin typeface="Söhne"/>
              </a:rPr>
              <a:t>：与循环神经网络（</a:t>
            </a:r>
            <a:r>
              <a:rPr lang="en-US" altLang="zh-CN" b="0" i="0" dirty="0">
                <a:solidFill>
                  <a:srgbClr val="0D0D0D"/>
                </a:solidFill>
                <a:effectLst/>
                <a:highlight>
                  <a:srgbClr val="FFFFFF"/>
                </a:highlight>
                <a:latin typeface="Söhne"/>
              </a:rPr>
              <a:t>RNN</a:t>
            </a:r>
            <a:r>
              <a:rPr lang="zh-CN" altLang="en-US" b="0" i="0" dirty="0">
                <a:solidFill>
                  <a:srgbClr val="0D0D0D"/>
                </a:solidFill>
                <a:effectLst/>
                <a:highlight>
                  <a:srgbClr val="FFFFFF"/>
                </a:highlight>
                <a:latin typeface="Söhne"/>
              </a:rPr>
              <a:t>）相比，自注意力机制可以更容易地并行处理整个序列，从而提高模型的计算效率。</a:t>
            </a:r>
          </a:p>
          <a:p>
            <a:pPr algn="l">
              <a:buFont typeface="Arial" panose="020B0604020202020204" pitchFamily="34" charset="0"/>
              <a:buChar char="•"/>
            </a:pPr>
            <a:r>
              <a:rPr lang="zh-CN" altLang="en-US" b="1" i="0" dirty="0">
                <a:solidFill>
                  <a:srgbClr val="0D0D0D"/>
                </a:solidFill>
                <a:effectLst/>
                <a:highlight>
                  <a:srgbClr val="FFFFFF"/>
                </a:highlight>
                <a:latin typeface="Söhne"/>
              </a:rPr>
              <a:t>灵活的关系建模</a:t>
            </a:r>
            <a:r>
              <a:rPr lang="zh-CN" altLang="en-US" b="0" i="0" dirty="0">
                <a:solidFill>
                  <a:srgbClr val="0D0D0D"/>
                </a:solidFill>
                <a:effectLst/>
                <a:highlight>
                  <a:srgbClr val="FFFFFF"/>
                </a:highlight>
                <a:latin typeface="Söhne"/>
              </a:rPr>
              <a:t>：自注意力机制不依赖于序列中元素的相对位置，可以灵活地捕捉各种复杂的序列内关系。</a:t>
            </a:r>
          </a:p>
          <a:p>
            <a:pPr algn="l"/>
            <a:r>
              <a:rPr lang="zh-CN" altLang="en-US" b="0" i="0" dirty="0">
                <a:solidFill>
                  <a:srgbClr val="0D0D0D"/>
                </a:solidFill>
                <a:effectLst/>
                <a:highlight>
                  <a:srgbClr val="FFFFFF"/>
                </a:highlight>
                <a:latin typeface="Söhne"/>
              </a:rPr>
              <a:t>自注意力机制已成为许多领域的基础模型架构，如</a:t>
            </a:r>
            <a:r>
              <a:rPr lang="en-US" altLang="zh-CN" b="0" i="0" dirty="0">
                <a:solidFill>
                  <a:srgbClr val="0D0D0D"/>
                </a:solidFill>
                <a:effectLst/>
                <a:highlight>
                  <a:srgbClr val="FFFFFF"/>
                </a:highlight>
                <a:latin typeface="Söhne"/>
              </a:rPr>
              <a:t>Transformer</a:t>
            </a:r>
            <a:r>
              <a:rPr lang="zh-CN" altLang="en-US" b="0" i="0" dirty="0">
                <a:solidFill>
                  <a:srgbClr val="0D0D0D"/>
                </a:solidFill>
                <a:effectLst/>
                <a:highlight>
                  <a:srgbClr val="FFFFFF"/>
                </a:highlight>
                <a:latin typeface="Söhne"/>
              </a:rPr>
              <a:t>，在自然语言处理、图像识别、语音处理等多个领域内发挥着核心作用。</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46870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9072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16521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0085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65506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51101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06257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47394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99652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22</a:t>
            </a:fld>
            <a:endParaRPr kumimoji="1" lang="zh-CN" altLang="en-US"/>
          </a:p>
        </p:txBody>
      </p:sp>
    </p:spTree>
    <p:extLst>
      <p:ext uri="{BB962C8B-B14F-4D97-AF65-F5344CB8AC3E}">
        <p14:creationId xmlns:p14="http://schemas.microsoft.com/office/powerpoint/2010/main" val="3737918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rPr/>
              <a:t>23</a:t>
            </a:fld>
            <a:endParaRPr kumimoji="1" lang="zh-CN" altLang="en-US"/>
          </a:p>
        </p:txBody>
      </p:sp>
    </p:spTree>
    <p:extLst>
      <p:ext uri="{BB962C8B-B14F-4D97-AF65-F5344CB8AC3E}">
        <p14:creationId xmlns:p14="http://schemas.microsoft.com/office/powerpoint/2010/main" val="1512334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24</a:t>
            </a:fld>
            <a:endParaRPr kumimoji="1" lang="zh-CN" altLang="en-US"/>
          </a:p>
        </p:txBody>
      </p:sp>
    </p:spTree>
    <p:extLst>
      <p:ext uri="{BB962C8B-B14F-4D97-AF65-F5344CB8AC3E}">
        <p14:creationId xmlns:p14="http://schemas.microsoft.com/office/powerpoint/2010/main" val="3291160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25</a:t>
            </a:fld>
            <a:endParaRPr kumimoji="1" lang="zh-CN" altLang="en-US"/>
          </a:p>
        </p:txBody>
      </p:sp>
    </p:spTree>
    <p:extLst>
      <p:ext uri="{BB962C8B-B14F-4D97-AF65-F5344CB8AC3E}">
        <p14:creationId xmlns:p14="http://schemas.microsoft.com/office/powerpoint/2010/main" val="2362640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26</a:t>
            </a:fld>
            <a:endParaRPr kumimoji="1" lang="zh-CN" altLang="en-US"/>
          </a:p>
        </p:txBody>
      </p:sp>
    </p:spTree>
    <p:extLst>
      <p:ext uri="{BB962C8B-B14F-4D97-AF65-F5344CB8AC3E}">
        <p14:creationId xmlns:p14="http://schemas.microsoft.com/office/powerpoint/2010/main" val="3288455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32279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highlight>
                  <a:srgbClr val="FFFFFF"/>
                </a:highlight>
                <a:latin typeface="PingFangSC-Regular"/>
              </a:rPr>
              <a:t>作者特别强调了自发面部动作建模和所提出的空间自适应双驱动人脸辐射场的贡献。与最近一些专注于一些宏观运动信息的</a:t>
            </a:r>
            <a:r>
              <a:rPr lang="en-US" altLang="zh-CN" b="0" i="0" dirty="0">
                <a:solidFill>
                  <a:srgbClr val="1D2129"/>
                </a:solidFill>
                <a:effectLst/>
                <a:highlight>
                  <a:srgbClr val="FFFFFF"/>
                </a:highlight>
                <a:latin typeface="PingFangSC-Regular"/>
              </a:rPr>
              <a:t>DFA-</a:t>
            </a:r>
            <a:r>
              <a:rPr lang="en-US" altLang="zh-CN" b="0" i="0" dirty="0" err="1">
                <a:solidFill>
                  <a:srgbClr val="1D2129"/>
                </a:solidFill>
                <a:effectLst/>
                <a:highlight>
                  <a:srgbClr val="FFFFFF"/>
                </a:highlight>
                <a:latin typeface="PingFangSC-Regular"/>
              </a:rPr>
              <a:t>NeRF</a:t>
            </a:r>
            <a:r>
              <a:rPr lang="zh-CN" altLang="en-US" b="0" i="0" dirty="0">
                <a:solidFill>
                  <a:srgbClr val="1D2129"/>
                </a:solidFill>
                <a:effectLst/>
                <a:highlight>
                  <a:srgbClr val="FFFFFF"/>
                </a:highlight>
                <a:latin typeface="PingFangSC-Regular"/>
              </a:rPr>
              <a:t>、</a:t>
            </a:r>
            <a:r>
              <a:rPr lang="en-US" altLang="zh-CN" b="0" i="0" dirty="0" err="1">
                <a:solidFill>
                  <a:srgbClr val="1D2129"/>
                </a:solidFill>
                <a:effectLst/>
                <a:highlight>
                  <a:srgbClr val="FFFFFF"/>
                </a:highlight>
                <a:latin typeface="PingFangSC-Regular"/>
              </a:rPr>
              <a:t>GeneFace</a:t>
            </a:r>
            <a:r>
              <a:rPr lang="zh-CN" altLang="en-US" b="0" i="0" dirty="0">
                <a:solidFill>
                  <a:srgbClr val="1D2129"/>
                </a:solidFill>
                <a:effectLst/>
                <a:highlight>
                  <a:srgbClr val="FFFFFF"/>
                </a:highlight>
                <a:latin typeface="PingFangSC-Regular"/>
              </a:rPr>
              <a:t>和</a:t>
            </a:r>
            <a:r>
              <a:rPr lang="en-US" altLang="zh-CN" b="0" i="0" dirty="0">
                <a:solidFill>
                  <a:srgbClr val="1D2129"/>
                </a:solidFill>
                <a:effectLst/>
                <a:highlight>
                  <a:srgbClr val="FFFFFF"/>
                </a:highlight>
                <a:latin typeface="PingFangSC-Regular"/>
              </a:rPr>
              <a:t>RAD-</a:t>
            </a:r>
            <a:r>
              <a:rPr lang="en-US" altLang="zh-CN" b="0" i="0" dirty="0" err="1">
                <a:solidFill>
                  <a:srgbClr val="1D2129"/>
                </a:solidFill>
                <a:effectLst/>
                <a:highlight>
                  <a:srgbClr val="FFFFFF"/>
                </a:highlight>
                <a:latin typeface="PingFangSC-Regular"/>
              </a:rPr>
              <a:t>NeRF</a:t>
            </a:r>
            <a:r>
              <a:rPr lang="zh-CN" altLang="en-US" b="0" i="0" dirty="0">
                <a:solidFill>
                  <a:srgbClr val="1D2129"/>
                </a:solidFill>
                <a:effectLst/>
                <a:highlight>
                  <a:srgbClr val="FFFFFF"/>
                </a:highlight>
                <a:latin typeface="PingFangSC-Regular"/>
              </a:rPr>
              <a:t>等工作不同，在这项工作中，作者更加关注自发面部动作的建模。</a:t>
            </a:r>
            <a:endParaRPr lang="zh-CN" altLang="en-US" dirty="0"/>
          </a:p>
        </p:txBody>
      </p:sp>
      <p:sp>
        <p:nvSpPr>
          <p:cNvPr id="4" name="灯片编号占位符 3"/>
          <p:cNvSpPr>
            <a:spLocks noGrp="1"/>
          </p:cNvSpPr>
          <p:nvPr>
            <p:ph type="sldNum" sz="quarter" idx="5"/>
          </p:nvPr>
        </p:nvSpPr>
        <p:spPr/>
        <p:txBody>
          <a:bodyPr/>
          <a:lstStyle/>
          <a:p>
            <a:fld id="{BB0A81B8-E2F7-6243-8BE5-A91BC155FFDD}" type="slidenum">
              <a:rPr lang="en-US" altLang="zh-CN" smtClean="0"/>
              <a:t>28</a:t>
            </a:fld>
            <a:endParaRPr kumimoji="1" lang="zh-CN" altLang="en-US"/>
          </a:p>
        </p:txBody>
      </p:sp>
    </p:spTree>
    <p:extLst>
      <p:ext uri="{BB962C8B-B14F-4D97-AF65-F5344CB8AC3E}">
        <p14:creationId xmlns:p14="http://schemas.microsoft.com/office/powerpoint/2010/main" val="1175793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66119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3</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2800" b="0" i="0" dirty="0">
                <a:solidFill>
                  <a:srgbClr val="1D2129"/>
                </a:solidFill>
                <a:effectLst/>
                <a:highlight>
                  <a:srgbClr val="FFFFFF"/>
                </a:highlight>
                <a:latin typeface="PingFangSC-Regular"/>
              </a:rPr>
              <a:t>在 </a:t>
            </a:r>
            <a:r>
              <a:rPr lang="en-US" altLang="zh-CN" sz="2800" b="0" i="0" dirty="0">
                <a:solidFill>
                  <a:srgbClr val="1D2129"/>
                </a:solidFill>
                <a:effectLst/>
                <a:highlight>
                  <a:srgbClr val="FFFFFF"/>
                </a:highlight>
                <a:latin typeface="PingFangSC-Regular"/>
              </a:rPr>
              <a:t>(a) </a:t>
            </a:r>
            <a:r>
              <a:rPr lang="zh-CN" altLang="en-US" sz="2800" b="0" i="0" dirty="0">
                <a:solidFill>
                  <a:srgbClr val="1D2129"/>
                </a:solidFill>
                <a:effectLst/>
                <a:highlight>
                  <a:srgbClr val="FFFFFF"/>
                </a:highlight>
                <a:latin typeface="PingFangSC-Regular"/>
              </a:rPr>
              <a:t>中，只有音频信号作为 </a:t>
            </a:r>
            <a:r>
              <a:rPr lang="en-US" altLang="zh-CN" sz="2800" b="0" i="0" dirty="0" err="1">
                <a:solidFill>
                  <a:srgbClr val="1D2129"/>
                </a:solidFill>
                <a:effectLst/>
                <a:highlight>
                  <a:srgbClr val="FFFFFF"/>
                </a:highlight>
                <a:latin typeface="PingFangSC-Regular"/>
              </a:rPr>
              <a:t>NeRF</a:t>
            </a:r>
            <a:r>
              <a:rPr lang="en-US" altLang="zh-CN" sz="2800" b="0" i="0" dirty="0">
                <a:solidFill>
                  <a:srgbClr val="1D2129"/>
                </a:solidFill>
                <a:effectLst/>
                <a:highlight>
                  <a:srgbClr val="FFFFFF"/>
                </a:highlight>
                <a:latin typeface="PingFangSC-Regular"/>
              </a:rPr>
              <a:t> </a:t>
            </a:r>
            <a:r>
              <a:rPr lang="zh-CN" altLang="en-US" sz="2800" b="0" i="0" dirty="0">
                <a:solidFill>
                  <a:srgbClr val="1D2129"/>
                </a:solidFill>
                <a:effectLst/>
                <a:highlight>
                  <a:srgbClr val="FFFFFF"/>
                </a:highlight>
                <a:latin typeface="PingFangSC-Regular"/>
              </a:rPr>
              <a:t>的条件，相同的嘴部发音模式可以对应于具有不同自发面部动作的不同视觉呈现，例如胜利或皱眉。网络会不知道应该生成什么样的自发面部动作。因此，作者将自发的面部运动流合并为另一个驱动因子，如 </a:t>
            </a:r>
            <a:r>
              <a:rPr lang="en-US" altLang="zh-CN" sz="2800" b="0" i="0" dirty="0">
                <a:solidFill>
                  <a:srgbClr val="1D2129"/>
                </a:solidFill>
                <a:effectLst/>
                <a:highlight>
                  <a:srgbClr val="FFFFFF"/>
                </a:highlight>
                <a:latin typeface="PingFangSC-Regular"/>
              </a:rPr>
              <a:t>(b) </a:t>
            </a:r>
            <a:r>
              <a:rPr lang="zh-CN" altLang="en-US" sz="2800" b="0" i="0" dirty="0">
                <a:solidFill>
                  <a:srgbClr val="1D2129"/>
                </a:solidFill>
                <a:effectLst/>
                <a:highlight>
                  <a:srgbClr val="FFFFFF"/>
                </a:highlight>
                <a:latin typeface="PingFangSC-Regular"/>
              </a:rPr>
              <a:t>所示。由于运动和音频与人脸的不同区域高度相关，我们将这两个驱动因素与基于空间坐标的注意模块动态融合。</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023581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07742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zh-CN" altLang="en-US" b="0" i="0" dirty="0">
                <a:solidFill>
                  <a:srgbClr val="0D0D0D"/>
                </a:solidFill>
                <a:effectLst/>
                <a:highlight>
                  <a:srgbClr val="FFFFFF"/>
                </a:highlight>
                <a:latin typeface="Söhne"/>
              </a:rPr>
              <a:t>光流估计是计算机视觉中的一个基础问题，旨在从连续的视频帧中计算每个像素的运动。它在许多应用中都非常重要，如动作识别、场景重建、视频编辑等。</a:t>
            </a:r>
            <a:endParaRPr lang="en-US" altLang="zh-CN" b="0" i="0" dirty="0">
              <a:solidFill>
                <a:srgbClr val="0D0D0D"/>
              </a:solidFill>
              <a:effectLst/>
              <a:highlight>
                <a:srgbClr val="FFFFFF"/>
              </a:highlight>
              <a:latin typeface="Söhne"/>
            </a:endParaRPr>
          </a:p>
          <a:p>
            <a:r>
              <a:rPr lang="zh-CN" altLang="en-US" b="0" i="0" dirty="0">
                <a:solidFill>
                  <a:srgbClr val="0D0D0D"/>
                </a:solidFill>
                <a:effectLst/>
                <a:highlight>
                  <a:srgbClr val="FFFFFF"/>
                </a:highlight>
                <a:latin typeface="Söhne"/>
              </a:rPr>
              <a:t>而</a:t>
            </a:r>
            <a:r>
              <a:rPr lang="en-US" altLang="zh-CN" b="0" i="0" dirty="0">
                <a:solidFill>
                  <a:srgbClr val="0D0D0D"/>
                </a:solidFill>
                <a:effectLst/>
                <a:highlight>
                  <a:srgbClr val="FFFFFF"/>
                </a:highlight>
                <a:latin typeface="Söhne"/>
              </a:rPr>
              <a:t>RAFT</a:t>
            </a:r>
            <a:r>
              <a:rPr lang="zh-CN" altLang="en-US" b="0" i="0" dirty="0">
                <a:solidFill>
                  <a:srgbClr val="0D0D0D"/>
                </a:solidFill>
                <a:effectLst/>
                <a:highlight>
                  <a:srgbClr val="FFFFFF"/>
                </a:highlight>
                <a:latin typeface="Söhne"/>
              </a:rPr>
              <a:t>（</a:t>
            </a:r>
            <a:r>
              <a:rPr lang="en-US" altLang="zh-CN" b="0" i="0" dirty="0">
                <a:solidFill>
                  <a:srgbClr val="0D0D0D"/>
                </a:solidFill>
                <a:effectLst/>
                <a:highlight>
                  <a:srgbClr val="FFFFFF"/>
                </a:highlight>
                <a:latin typeface="Söhne"/>
              </a:rPr>
              <a:t>Recurrent All-Pairs Field Transforms</a:t>
            </a:r>
            <a:r>
              <a:rPr lang="zh-CN" altLang="en-US" b="0" i="0" dirty="0">
                <a:solidFill>
                  <a:srgbClr val="0D0D0D"/>
                </a:solidFill>
                <a:effectLst/>
                <a:highlight>
                  <a:srgbClr val="FFFFFF"/>
                </a:highlight>
                <a:latin typeface="Söhne"/>
              </a:rPr>
              <a:t>）就是一种先进的光流估计方法。</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92212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33637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01497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zh-CN" altLang="en-US" b="0" i="0" dirty="0">
                <a:solidFill>
                  <a:srgbClr val="0D0D0D"/>
                </a:solidFill>
                <a:effectLst/>
                <a:highlight>
                  <a:srgbClr val="FFFFFF"/>
                </a:highlight>
                <a:latin typeface="Söhne"/>
              </a:rPr>
              <a:t>多头注意力通过并行地运行多个注意力机制（称为“头”），每个头学习输入序列的不同部分的表示，然后将这些表示合并起来。这样可以让模型同时从不同的表示子空间中获取信息，增强了模型的学习能力。</a:t>
            </a:r>
            <a:endParaRPr lang="en-US" altLang="zh-CN" b="0" i="0" dirty="0">
              <a:solidFill>
                <a:srgbClr val="0D0D0D"/>
              </a:solidFill>
              <a:effectLst/>
              <a:highlight>
                <a:srgbClr val="FFFFFF"/>
              </a:highlight>
              <a:latin typeface="Söhne"/>
            </a:endParaRPr>
          </a:p>
          <a:p>
            <a:r>
              <a:rPr lang="zh-CN" altLang="en-US" b="0" i="0" dirty="0">
                <a:solidFill>
                  <a:srgbClr val="0D0D0D"/>
                </a:solidFill>
                <a:effectLst/>
                <a:highlight>
                  <a:srgbClr val="FFFFFF"/>
                </a:highlight>
                <a:latin typeface="Söhne"/>
              </a:rPr>
              <a:t>交叉注意力是一种特殊形式的注意力机制，其中一个序列（称为查询序列）用于指导对另一个序列（键</a:t>
            </a:r>
            <a:r>
              <a:rPr lang="en-US" altLang="zh-CN" b="0" i="0" dirty="0">
                <a:solidFill>
                  <a:srgbClr val="0D0D0D"/>
                </a:solidFill>
                <a:effectLst/>
                <a:highlight>
                  <a:srgbClr val="FFFFFF"/>
                </a:highlight>
                <a:latin typeface="Söhne"/>
              </a:rPr>
              <a:t>-</a:t>
            </a:r>
            <a:r>
              <a:rPr lang="zh-CN" altLang="en-US" b="0" i="0" dirty="0">
                <a:solidFill>
                  <a:srgbClr val="0D0D0D"/>
                </a:solidFill>
                <a:effectLst/>
                <a:highlight>
                  <a:srgbClr val="FFFFFF"/>
                </a:highlight>
                <a:latin typeface="Söhne"/>
              </a:rPr>
              <a:t>值对）的注意力分配。它通常用于处理两种不同类型的信息（例如，在翻译任务中，源语言和目标语言之间的关系），使得模型能够学习如何根据一个序列来调整对另一个序列的处理方式。</a:t>
            </a:r>
            <a:endParaRPr lang="en-US" altLang="zh-CN" b="0" i="0" dirty="0">
              <a:solidFill>
                <a:srgbClr val="0D0D0D"/>
              </a:solidFill>
              <a:effectLst/>
              <a:highlight>
                <a:srgbClr val="FFFFFF"/>
              </a:highlight>
              <a:latin typeface="Söhne"/>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MLP</a:t>
            </a:r>
            <a:r>
              <a:rPr lang="zh-CN" altLang="en-US" dirty="0">
                <a:latin typeface="Times New Roman" panose="02020603050405020304" pitchFamily="18" charset="0"/>
                <a:ea typeface="宋体" panose="02010600030101010101" pitchFamily="2" charset="-122"/>
                <a:cs typeface="Times New Roman" panose="02020603050405020304" pitchFamily="18" charset="0"/>
              </a:rPr>
              <a:t>块的作用是对通过交叉注意层处理过的特征进行进一步的非线性变换和整合。</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02941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zh-CN" altLang="en-US" b="0" i="0" dirty="0">
                <a:solidFill>
                  <a:srgbClr val="0D0D0D"/>
                </a:solidFill>
                <a:effectLst/>
                <a:highlight>
                  <a:srgbClr val="FFFFFF"/>
                </a:highlight>
                <a:latin typeface="Söhne"/>
              </a:rPr>
              <a:t>多头注意力通过并行地运行多个注意力机制（称为“头”），每个头学习输入序列的不同部分的表示，然后将这些表示合并起来。这样可以让模型同时从不同的表示子空间中获取信息，增强了模型的学习能力。</a:t>
            </a:r>
            <a:endParaRPr lang="en-US" altLang="zh-CN" b="0" i="0" dirty="0">
              <a:solidFill>
                <a:srgbClr val="0D0D0D"/>
              </a:solidFill>
              <a:effectLst/>
              <a:highlight>
                <a:srgbClr val="FFFFFF"/>
              </a:highlight>
              <a:latin typeface="Söhne"/>
            </a:endParaRPr>
          </a:p>
          <a:p>
            <a:r>
              <a:rPr lang="zh-CN" altLang="en-US" b="0" i="0" dirty="0">
                <a:solidFill>
                  <a:srgbClr val="0D0D0D"/>
                </a:solidFill>
                <a:effectLst/>
                <a:highlight>
                  <a:srgbClr val="FFFFFF"/>
                </a:highlight>
                <a:latin typeface="Söhne"/>
              </a:rPr>
              <a:t>交叉注意力是一种特殊形式的注意力机制，其中一个序列（称为查询序列）用于指导对另一个序列（键</a:t>
            </a:r>
            <a:r>
              <a:rPr lang="en-US" altLang="zh-CN" b="0" i="0" dirty="0">
                <a:solidFill>
                  <a:srgbClr val="0D0D0D"/>
                </a:solidFill>
                <a:effectLst/>
                <a:highlight>
                  <a:srgbClr val="FFFFFF"/>
                </a:highlight>
                <a:latin typeface="Söhne"/>
              </a:rPr>
              <a:t>-</a:t>
            </a:r>
            <a:r>
              <a:rPr lang="zh-CN" altLang="en-US" b="0" i="0" dirty="0">
                <a:solidFill>
                  <a:srgbClr val="0D0D0D"/>
                </a:solidFill>
                <a:effectLst/>
                <a:highlight>
                  <a:srgbClr val="FFFFFF"/>
                </a:highlight>
                <a:latin typeface="Söhne"/>
              </a:rPr>
              <a:t>值对）的注意力分配。它通常用于处理两种不同类型的信息（例如，在翻译任务中，源语言和目标语言之间的关系），使得模型能够学习如何根据一个序列来调整对另一个序列的处理方式。</a:t>
            </a:r>
            <a:endParaRPr lang="en-US" altLang="zh-CN" b="0" i="0" dirty="0">
              <a:solidFill>
                <a:srgbClr val="0D0D0D"/>
              </a:solidFill>
              <a:effectLst/>
              <a:highlight>
                <a:srgbClr val="FFFFFF"/>
              </a:highlight>
              <a:latin typeface="Söhne"/>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MLP</a:t>
            </a:r>
            <a:r>
              <a:rPr lang="zh-CN" altLang="en-US" dirty="0">
                <a:latin typeface="Times New Roman" panose="02020603050405020304" pitchFamily="18" charset="0"/>
                <a:ea typeface="宋体" panose="02010600030101010101" pitchFamily="2" charset="-122"/>
                <a:cs typeface="Times New Roman" panose="02020603050405020304" pitchFamily="18" charset="0"/>
              </a:rPr>
              <a:t>块的作用是对通过交叉注意层处理过的特征进行进一步的非线性变换和整合。</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48080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D9038-D7D9-B90F-D8E7-9F9D9DE71C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A0E32A-F59D-16E7-0AEE-C4033FEECC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15D209-728C-FAD9-5AF0-463C79A434B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88082EA-ACF9-F4EB-5651-ADA18E02D6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1876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770750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MFCC</a:t>
            </a:r>
            <a:r>
              <a:rPr lang="zh-CN" altLang="en-US" b="0" i="0" dirty="0">
                <a:solidFill>
                  <a:srgbClr val="374151"/>
                </a:solidFill>
                <a:effectLst/>
                <a:latin typeface="Söhne"/>
              </a:rPr>
              <a:t>（</a:t>
            </a:r>
            <a:r>
              <a:rPr lang="en-US" altLang="zh-CN" b="0" i="0" dirty="0">
                <a:solidFill>
                  <a:srgbClr val="374151"/>
                </a:solidFill>
                <a:effectLst/>
                <a:latin typeface="Söhne"/>
              </a:rPr>
              <a:t>Mel Frequency Cepstral Coefficients</a:t>
            </a:r>
            <a:r>
              <a:rPr lang="zh-CN" altLang="en-US" b="0" i="0" dirty="0">
                <a:solidFill>
                  <a:srgbClr val="374151"/>
                </a:solidFill>
                <a:effectLst/>
                <a:latin typeface="Söhne"/>
              </a:rPr>
              <a:t>，梅尔频率倒谱系数）</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60403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4</a:t>
            </a:fld>
            <a:endParaRPr kumimoji="1" lang="zh-CN" altLang="en-US"/>
          </a:p>
        </p:txBody>
      </p:sp>
    </p:spTree>
    <p:extLst>
      <p:ext uri="{BB962C8B-B14F-4D97-AF65-F5344CB8AC3E}">
        <p14:creationId xmlns:p14="http://schemas.microsoft.com/office/powerpoint/2010/main" val="805640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MFCC</a:t>
            </a:r>
            <a:r>
              <a:rPr lang="zh-CN" altLang="en-US" b="0" i="0" dirty="0">
                <a:solidFill>
                  <a:srgbClr val="374151"/>
                </a:solidFill>
                <a:effectLst/>
                <a:latin typeface="Söhne"/>
              </a:rPr>
              <a:t>（</a:t>
            </a:r>
            <a:r>
              <a:rPr lang="en-US" altLang="zh-CN" b="0" i="0" dirty="0">
                <a:solidFill>
                  <a:srgbClr val="374151"/>
                </a:solidFill>
                <a:effectLst/>
                <a:latin typeface="Söhne"/>
              </a:rPr>
              <a:t>Mel Frequency Cepstral Coefficients</a:t>
            </a:r>
            <a:r>
              <a:rPr lang="zh-CN" altLang="en-US" b="0" i="0" dirty="0">
                <a:solidFill>
                  <a:srgbClr val="374151"/>
                </a:solidFill>
                <a:effectLst/>
                <a:latin typeface="Söhne"/>
              </a:rPr>
              <a:t>，梅尔频率倒谱系数）</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926011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B0877-3AE2-49E9-A7B5-767ED8F552B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8ACF2F9-AE6C-2D9A-916E-85B169E692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44F6461-C2CD-C556-06B5-B7E0342BBBCD}"/>
              </a:ext>
            </a:extLst>
          </p:cNvPr>
          <p:cNvSpPr>
            <a:spLocks noGrp="1"/>
          </p:cNvSpPr>
          <p:nvPr>
            <p:ph type="body" idx="1"/>
          </p:nvPr>
        </p:nvSpPr>
        <p:spPr/>
        <p:txBody>
          <a:bodyPr/>
          <a:lstStyle/>
          <a:p>
            <a:r>
              <a:rPr lang="en-US" altLang="zh-CN" b="0" i="0" dirty="0">
                <a:solidFill>
                  <a:srgbClr val="374151"/>
                </a:solidFill>
                <a:effectLst/>
                <a:latin typeface="Söhne"/>
              </a:rPr>
              <a:t>MFCC</a:t>
            </a:r>
            <a:r>
              <a:rPr lang="zh-CN" altLang="en-US" b="0" i="0" dirty="0">
                <a:solidFill>
                  <a:srgbClr val="374151"/>
                </a:solidFill>
                <a:effectLst/>
                <a:latin typeface="Söhne"/>
              </a:rPr>
              <a:t>（</a:t>
            </a:r>
            <a:r>
              <a:rPr lang="en-US" altLang="zh-CN" b="0" i="0" dirty="0">
                <a:solidFill>
                  <a:srgbClr val="374151"/>
                </a:solidFill>
                <a:effectLst/>
                <a:latin typeface="Söhne"/>
              </a:rPr>
              <a:t>Mel Frequency Cepstral Coefficients</a:t>
            </a:r>
            <a:r>
              <a:rPr lang="zh-CN" altLang="en-US" b="0" i="0" dirty="0">
                <a:solidFill>
                  <a:srgbClr val="374151"/>
                </a:solidFill>
                <a:effectLst/>
                <a:latin typeface="Söhne"/>
              </a:rPr>
              <a:t>，梅尔频率倒谱系数）</a:t>
            </a:r>
            <a:endParaRPr lang="zh-CN" altLang="en-US" dirty="0"/>
          </a:p>
        </p:txBody>
      </p:sp>
      <p:sp>
        <p:nvSpPr>
          <p:cNvPr id="4" name="灯片编号占位符 3">
            <a:extLst>
              <a:ext uri="{FF2B5EF4-FFF2-40B4-BE49-F238E27FC236}">
                <a16:creationId xmlns:a16="http://schemas.microsoft.com/office/drawing/2014/main" id="{406D8D4C-EAE3-A610-F8D0-CE33697CA7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15904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18561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475801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76824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683388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892271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738795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48</a:t>
            </a:fld>
            <a:endParaRPr kumimoji="1" lang="zh-CN" altLang="en-US"/>
          </a:p>
        </p:txBody>
      </p:sp>
    </p:spTree>
    <p:extLst>
      <p:ext uri="{BB962C8B-B14F-4D97-AF65-F5344CB8AC3E}">
        <p14:creationId xmlns:p14="http://schemas.microsoft.com/office/powerpoint/2010/main" val="35030125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rPr/>
              <a:t>49</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96810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14757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09240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71358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4BA96C3-EDA1-4EE1-B967-B3E441F67AF9}" type="datetimeFigureOut">
              <a:rPr lang="zh-CN" altLang="en-US" smtClean="0"/>
              <a:t>2024/4/9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4BA96C3-EDA1-4EE1-B967-B3E441F67AF9}" type="datetimeFigureOut">
              <a:rPr lang="zh-CN" altLang="en-US" smtClean="0"/>
              <a:t>2024/4/9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4BA96C3-EDA1-4EE1-B967-B3E441F67AF9}" type="datetimeFigureOut">
              <a:rPr lang="zh-CN" altLang="en-US" smtClean="0"/>
              <a:t>2024/4/9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4BA96C3-EDA1-4EE1-B967-B3E441F67AF9}" type="datetimeFigureOut">
              <a:rPr lang="zh-CN" altLang="en-US" smtClean="0"/>
              <a:t>2024/4/9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4BA96C3-EDA1-4EE1-B967-B3E441F67AF9}" type="datetimeFigureOut">
              <a:rPr lang="zh-CN" altLang="en-US" smtClean="0"/>
              <a:t>2024/4/9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4BA96C3-EDA1-4EE1-B967-B3E441F67AF9}" type="datetimeFigureOut">
              <a:rPr lang="zh-CN" altLang="en-US" smtClean="0"/>
              <a:t>2024/4/9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BA96C3-EDA1-4EE1-B967-B3E441F67AF9}" type="datetimeFigureOut">
              <a:rPr lang="zh-CN" altLang="en-US" smtClean="0"/>
              <a:t>2024/4/9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D80B0F-6881-4047-A1BD-5901B0F00B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1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1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1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20.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0.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40.png"/><Relationship Id="rId5" Type="http://schemas.openxmlformats.org/officeDocument/2006/relationships/image" Target="../media/image30.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80.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70.png"/><Relationship Id="rId5" Type="http://schemas.openxmlformats.org/officeDocument/2006/relationships/image" Target="../media/image60.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21.png"/><Relationship Id="rId5" Type="http://schemas.openxmlformats.org/officeDocument/2006/relationships/image" Target="../media/image90.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20.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21.png"/><Relationship Id="rId5" Type="http://schemas.openxmlformats.org/officeDocument/2006/relationships/image" Target="../media/image110.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7.xml"/><Relationship Id="rId7" Type="http://schemas.openxmlformats.org/officeDocument/2006/relationships/image" Target="../media/image180.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10.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24.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25.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image" Target="../media/image26.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27.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image" Target="../media/image28.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image" Target="../media/image29.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image" Target="../media/image31.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63.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圆角 4">
            <a:extLst>
              <a:ext uri="{FF2B5EF4-FFF2-40B4-BE49-F238E27FC236}">
                <a16:creationId xmlns:a16="http://schemas.microsoft.com/office/drawing/2014/main" id="{BC276567-6C8C-B70B-6E45-5861646970D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grpSp>
        <p:nvGrpSpPr>
          <p:cNvPr id="37" name="组合 36"/>
          <p:cNvGrpSpPr/>
          <p:nvPr/>
        </p:nvGrpSpPr>
        <p:grpSpPr>
          <a:xfrm rot="15433288">
            <a:off x="2951347" y="-245645"/>
            <a:ext cx="6361278" cy="7047820"/>
            <a:chOff x="4297364" y="903288"/>
            <a:chExt cx="2946834" cy="3067178"/>
          </a:xfrm>
          <a:solidFill>
            <a:schemeClr val="accent1">
              <a:alpha val="3000"/>
            </a:schemeClr>
          </a:solidFill>
        </p:grpSpPr>
        <p:sp>
          <p:nvSpPr>
            <p:cNvPr id="38"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39"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0"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1"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6" name="组合 5"/>
          <p:cNvGrpSpPr/>
          <p:nvPr/>
        </p:nvGrpSpPr>
        <p:grpSpPr>
          <a:xfrm>
            <a:off x="-161925" y="129540"/>
            <a:ext cx="2284730" cy="636270"/>
            <a:chOff x="1984" y="111"/>
            <a:chExt cx="3598" cy="1002"/>
          </a:xfrm>
        </p:grpSpPr>
        <p:sp>
          <p:nvSpPr>
            <p:cNvPr id="3" name="任意多边形 2"/>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9" name="标题 1">
            <a:extLst>
              <a:ext uri="{FF2B5EF4-FFF2-40B4-BE49-F238E27FC236}">
                <a16:creationId xmlns:a16="http://schemas.microsoft.com/office/drawing/2014/main" id="{25E3AC34-2ED2-9BBD-9FA0-4FE5BE724D47}"/>
              </a:ext>
            </a:extLst>
          </p:cNvPr>
          <p:cNvSpPr txBox="1">
            <a:spLocks/>
          </p:cNvSpPr>
          <p:nvPr/>
        </p:nvSpPr>
        <p:spPr>
          <a:xfrm>
            <a:off x="1524000" y="1122363"/>
            <a:ext cx="9144000"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600" dirty="0">
                <a:latin typeface="微软雅黑" panose="020B0503020204020204" pitchFamily="34" charset="-122"/>
                <a:ea typeface="微软雅黑" panose="020B0503020204020204" pitchFamily="34" charset="-122"/>
              </a:rPr>
              <a:t>组会汇报</a:t>
            </a:r>
            <a:br>
              <a:rPr lang="zh-CN" altLang="en-US" dirty="0"/>
            </a:br>
            <a:endParaRPr lang="zh-CN" altLang="en-US" dirty="0">
              <a:latin typeface="微软雅黑" panose="020B0503020204020204" pitchFamily="34" charset="-122"/>
              <a:ea typeface="微软雅黑" panose="020B0503020204020204" pitchFamily="34" charset="-122"/>
            </a:endParaRPr>
          </a:p>
        </p:txBody>
      </p:sp>
      <p:sp>
        <p:nvSpPr>
          <p:cNvPr id="10" name="副标题 2">
            <a:extLst>
              <a:ext uri="{FF2B5EF4-FFF2-40B4-BE49-F238E27FC236}">
                <a16:creationId xmlns:a16="http://schemas.microsoft.com/office/drawing/2014/main" id="{876CC5B0-1860-324C-4CC2-9F8C0F4D0C6C}"/>
              </a:ext>
            </a:extLst>
          </p:cNvPr>
          <p:cNvSpPr txBox="1">
            <a:spLocks/>
          </p:cNvSpPr>
          <p:nvPr/>
        </p:nvSpPr>
        <p:spPr>
          <a:xfrm>
            <a:off x="980440" y="2806129"/>
            <a:ext cx="10597009"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dirty="0">
                <a:solidFill>
                  <a:srgbClr val="000000"/>
                </a:solidFill>
                <a:latin typeface="微软雅黑" panose="020B0503020204020204" pitchFamily="34" charset="-122"/>
                <a:ea typeface="微软雅黑" panose="020B0503020204020204" pitchFamily="34" charset="-122"/>
                <a:cs typeface="+mj-cs"/>
              </a:rPr>
              <a:t>DT-NERF: DECOMPOSED TRIPLANE-HASH NEURAL RADIANCE FIELDS FOR HIGH-FIDELITY TALKING PORTRAIT SYNTHESIS</a:t>
            </a:r>
            <a:endParaRPr lang="zh-CN" altLang="en-US" sz="36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817F2E9C-CE6B-BB86-1C0B-67AB93B77810}"/>
              </a:ext>
            </a:extLst>
          </p:cNvPr>
          <p:cNvSpPr txBox="1"/>
          <p:nvPr/>
        </p:nvSpPr>
        <p:spPr>
          <a:xfrm>
            <a:off x="4385239" y="4478856"/>
            <a:ext cx="3365770" cy="523220"/>
          </a:xfrm>
          <a:prstGeom prst="rect">
            <a:avLst/>
          </a:prstGeom>
          <a:noFill/>
        </p:spPr>
        <p:txBody>
          <a:bodyPr wrap="square" rtlCol="0">
            <a:spAutoFit/>
          </a:bodyPr>
          <a:lstStyle/>
          <a:p>
            <a:pPr algn="ctr"/>
            <a:r>
              <a:rPr lang="zh-CN" altLang="en-US" sz="2800" dirty="0">
                <a:latin typeface="宋体" panose="02010600030101010101" pitchFamily="2" charset="-122"/>
                <a:ea typeface="宋体" panose="02010600030101010101" pitchFamily="2" charset="-122"/>
              </a:rPr>
              <a:t>汇报人：主田横</a:t>
            </a:r>
          </a:p>
        </p:txBody>
      </p:sp>
      <p:sp>
        <p:nvSpPr>
          <p:cNvPr id="12" name="文本框 11">
            <a:extLst>
              <a:ext uri="{FF2B5EF4-FFF2-40B4-BE49-F238E27FC236}">
                <a16:creationId xmlns:a16="http://schemas.microsoft.com/office/drawing/2014/main" id="{306A7589-762E-8AC2-5D21-16F9B83A253F}"/>
              </a:ext>
            </a:extLst>
          </p:cNvPr>
          <p:cNvSpPr txBox="1"/>
          <p:nvPr/>
        </p:nvSpPr>
        <p:spPr>
          <a:xfrm>
            <a:off x="5051721" y="5156972"/>
            <a:ext cx="2088557"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2024.04.08</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27E3685B-D2BC-795E-D94D-0AD5016FB70C}"/>
              </a:ext>
            </a:extLst>
          </p:cNvPr>
          <p:cNvSpPr txBox="1"/>
          <p:nvPr/>
        </p:nvSpPr>
        <p:spPr>
          <a:xfrm>
            <a:off x="0" y="6543228"/>
            <a:ext cx="11034056" cy="338554"/>
          </a:xfrm>
          <a:prstGeom prst="rect">
            <a:avLst/>
          </a:prstGeom>
          <a:noFill/>
        </p:spPr>
        <p:txBody>
          <a:bodyPr wrap="square" rtlCol="0">
            <a:spAutoFit/>
          </a:bodyPr>
          <a:lstStyle/>
          <a:p>
            <a:r>
              <a:rPr lang="zh-CN" altLang="en-US" sz="1600" dirty="0">
                <a:latin typeface="微软雅黑 Light" panose="020B0502040204020203" pitchFamily="34" charset="-122"/>
                <a:ea typeface="微软雅黑 Light" panose="020B0502040204020203" pitchFamily="34" charset="-122"/>
              </a:rPr>
              <a:t>文献作者：</a:t>
            </a:r>
            <a:r>
              <a:rPr lang="nl-NL" altLang="zh-CN" sz="1600" dirty="0">
                <a:latin typeface="微软雅黑 Light" panose="020B0502040204020203" pitchFamily="34" charset="-122"/>
                <a:ea typeface="微软雅黑 Light" panose="020B0502040204020203" pitchFamily="34" charset="-122"/>
              </a:rPr>
              <a:t>Su Y, Wang S, Wang H.</a:t>
            </a:r>
            <a:endParaRPr lang="zh-CN" altLang="en-US" sz="1600" dirty="0">
              <a:latin typeface="微软雅黑 Light" panose="020B0502040204020203" pitchFamily="34" charset="-122"/>
              <a:ea typeface="微软雅黑 Light" panose="020B0502040204020203" pitchFamily="34" charset="-122"/>
            </a:endParaRPr>
          </a:p>
        </p:txBody>
      </p:sp>
    </p:spTree>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9" name="文本框 8"/>
          <p:cNvSpPr txBox="1"/>
          <p:nvPr>
            <p:custDataLst>
              <p:tags r:id="rId1"/>
            </p:custDataLst>
          </p:nvPr>
        </p:nvSpPr>
        <p:spPr>
          <a:xfrm>
            <a:off x="102869" y="1102996"/>
            <a:ext cx="1010604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Preliminaries and Problem Setting</a:t>
            </a:r>
            <a:endPar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4" name="矩形: 圆角 4"/>
          <p:cNvSpPr/>
          <p:nvPr>
            <p:custDataLst>
              <p:tags r:id="rId2"/>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2" name="文本框 1">
            <a:extLst>
              <a:ext uri="{FF2B5EF4-FFF2-40B4-BE49-F238E27FC236}">
                <a16:creationId xmlns:a16="http://schemas.microsoft.com/office/drawing/2014/main" id="{7AD8BFE6-47BE-250E-74F1-ABBB6343EBA3}"/>
              </a:ext>
            </a:extLst>
          </p:cNvPr>
          <p:cNvSpPr txBox="1"/>
          <p:nvPr/>
        </p:nvSpPr>
        <p:spPr>
          <a:xfrm>
            <a:off x="558218" y="1790493"/>
            <a:ext cx="10365944"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Overall Head Representation</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30F8DB2-8C6C-EBC0-020F-4EF3AC3C8B1A}"/>
                  </a:ext>
                </a:extLst>
              </p:cNvPr>
              <p:cNvSpPr txBox="1"/>
              <p:nvPr/>
            </p:nvSpPr>
            <p:spPr>
              <a:xfrm>
                <a:off x="2619155" y="3225837"/>
                <a:ext cx="7008088" cy="53296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𝐹</m:t>
                          </m:r>
                        </m:e>
                        <m:sup>
                          <m:r>
                            <a:rPr lang="en-US" altLang="zh-CN" sz="2800" i="1">
                              <a:latin typeface="Cambria Math" panose="02040503050406030204" pitchFamily="18" charset="0"/>
                            </a:rPr>
                            <m:t>𝐻</m:t>
                          </m:r>
                        </m:sup>
                      </m:sSup>
                      <m:r>
                        <a:rPr lang="en-US" altLang="zh-CN" sz="2800" i="1">
                          <a:latin typeface="Cambria Math" panose="02040503050406030204" pitchFamily="18" charset="0"/>
                        </a:rPr>
                        <m:t> : (</m:t>
                      </m:r>
                      <m:r>
                        <a:rPr lang="en-US" altLang="zh-CN" sz="2800" i="1">
                          <a:latin typeface="Cambria Math" panose="02040503050406030204" pitchFamily="18" charset="0"/>
                        </a:rPr>
                        <m:t>𝑥</m:t>
                      </m:r>
                      <m:r>
                        <a:rPr lang="en-US" altLang="zh-CN" sz="2800" i="1">
                          <a:latin typeface="Cambria Math" panose="02040503050406030204" pitchFamily="18" charset="0"/>
                        </a:rPr>
                        <m:t>, </m:t>
                      </m:r>
                      <m:r>
                        <a:rPr lang="en-US" altLang="zh-CN" sz="2800" i="1">
                          <a:latin typeface="Cambria Math" panose="02040503050406030204" pitchFamily="18" charset="0"/>
                        </a:rPr>
                        <m:t>𝑑</m:t>
                      </m:r>
                      <m:r>
                        <a:rPr lang="en-US" altLang="zh-CN" sz="2800" i="1">
                          <a:latin typeface="Cambria Math" panose="02040503050406030204" pitchFamily="18" charset="0"/>
                        </a:rPr>
                        <m:t>, </m:t>
                      </m:r>
                      <m:r>
                        <a:rPr lang="en-US" altLang="zh-CN" sz="2800" i="1">
                          <a:latin typeface="Cambria Math" panose="02040503050406030204" pitchFamily="18" charset="0"/>
                        </a:rPr>
                        <m:t>𝐷</m:t>
                      </m:r>
                      <m:r>
                        <a:rPr lang="en-US" altLang="zh-CN" sz="2800" i="1">
                          <a:latin typeface="Cambria Math" panose="02040503050406030204" pitchFamily="18" charset="0"/>
                        </a:rPr>
                        <m:t>; </m:t>
                      </m:r>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𝐻</m:t>
                          </m:r>
                        </m:e>
                        <m:sup>
                          <m:r>
                            <a:rPr lang="en-US" altLang="zh-CN" sz="2800" i="1">
                              <a:latin typeface="Cambria Math" panose="02040503050406030204" pitchFamily="18" charset="0"/>
                            </a:rPr>
                            <m:t>3</m:t>
                          </m:r>
                        </m:sup>
                      </m:sSup>
                      <m:r>
                        <a:rPr lang="en-US" altLang="zh-CN" sz="2800" i="1">
                          <a:latin typeface="Cambria Math" panose="02040503050406030204" pitchFamily="18" charset="0"/>
                        </a:rPr>
                        <m:t>) → (</m:t>
                      </m:r>
                      <m:r>
                        <a:rPr lang="en-US" altLang="zh-CN" sz="2800" i="1">
                          <a:latin typeface="Cambria Math" panose="02040503050406030204" pitchFamily="18" charset="0"/>
                        </a:rPr>
                        <m:t>𝑐</m:t>
                      </m:r>
                      <m:r>
                        <a:rPr lang="en-US" altLang="zh-CN" sz="2800" i="1">
                          <a:latin typeface="Cambria Math" panose="02040503050406030204" pitchFamily="18" charset="0"/>
                        </a:rPr>
                        <m:t>, </m:t>
                      </m:r>
                      <m:r>
                        <a:rPr lang="en-US" altLang="zh-CN" sz="2800" i="1">
                          <a:latin typeface="Cambria Math" panose="02040503050406030204" pitchFamily="18" charset="0"/>
                        </a:rPr>
                        <m:t>𝜎</m:t>
                      </m:r>
                      <m:r>
                        <a:rPr lang="en-US" altLang="zh-CN" sz="2800" i="1">
                          <a:latin typeface="Cambria Math" panose="02040503050406030204" pitchFamily="18" charset="0"/>
                        </a:rPr>
                        <m:t>)</m:t>
                      </m:r>
                    </m:oMath>
                  </m:oMathPara>
                </a14:m>
                <a:endParaRPr lang="zh-CN" altLang="en-US" sz="2200" dirty="0"/>
              </a:p>
            </p:txBody>
          </p:sp>
        </mc:Choice>
        <mc:Fallback xmlns="">
          <p:sp>
            <p:nvSpPr>
              <p:cNvPr id="10" name="文本框 9">
                <a:extLst>
                  <a:ext uri="{FF2B5EF4-FFF2-40B4-BE49-F238E27FC236}">
                    <a16:creationId xmlns:a16="http://schemas.microsoft.com/office/drawing/2014/main" id="{830F8DB2-8C6C-EBC0-020F-4EF3AC3C8B1A}"/>
                  </a:ext>
                </a:extLst>
              </p:cNvPr>
              <p:cNvSpPr txBox="1">
                <a:spLocks noRot="1" noChangeAspect="1" noMove="1" noResize="1" noEditPoints="1" noAdjustHandles="1" noChangeArrowheads="1" noChangeShapeType="1" noTextEdit="1"/>
              </p:cNvSpPr>
              <p:nvPr/>
            </p:nvSpPr>
            <p:spPr>
              <a:xfrm>
                <a:off x="2619155" y="3225837"/>
                <a:ext cx="7008088" cy="532966"/>
              </a:xfrm>
              <a:prstGeom prst="rect">
                <a:avLst/>
              </a:prstGeom>
              <a:blipFill>
                <a:blip r:embed="rId5"/>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EBBB2EEB-4E70-5CA2-99FB-10C696DB1469}"/>
              </a:ext>
            </a:extLst>
          </p:cNvPr>
          <p:cNvSpPr txBox="1"/>
          <p:nvPr/>
        </p:nvSpPr>
        <p:spPr>
          <a:xfrm>
            <a:off x="798105" y="2400087"/>
            <a:ext cx="10499210" cy="464166"/>
          </a:xfrm>
          <a:prstGeom prst="rect">
            <a:avLst/>
          </a:prstGeom>
          <a:noFill/>
        </p:spPr>
        <p:txBody>
          <a:bodyPr wrap="square">
            <a:spAutoFit/>
          </a:bodyPr>
          <a:lstStyle/>
          <a:p>
            <a:pPr indent="457200">
              <a:lnSpc>
                <a:spcPct val="120000"/>
              </a:lnSpc>
              <a:spcBef>
                <a:spcPts val="200"/>
              </a:spcBef>
              <a:spcAft>
                <a:spcPts val="300"/>
              </a:spcAft>
            </a:pPr>
            <a:r>
              <a:rPr lang="zh-CN" altLang="en-US" sz="2200" dirty="0">
                <a:effectLst/>
                <a:latin typeface="微软雅黑" panose="020B0503020204020204" pitchFamily="34" charset="-122"/>
                <a:ea typeface="微软雅黑" panose="020B0503020204020204" pitchFamily="34" charset="-122"/>
                <a:cs typeface="Times New Roman" panose="02020603050405020304" pitchFamily="18" charset="0"/>
              </a:rPr>
              <a:t>引入三平面哈希表示后，头部整体的隐函数可表示为：</a:t>
            </a:r>
            <a:endParaRPr lang="en-US" altLang="zh-CN" sz="22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233ABF2A-ADA7-DA99-3D57-AA3AB81891FD}"/>
              </a:ext>
            </a:extLst>
          </p:cNvPr>
          <p:cNvSpPr txBox="1"/>
          <p:nvPr/>
        </p:nvSpPr>
        <p:spPr>
          <a:xfrm>
            <a:off x="11073270" y="323908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8219D7DC-E5DB-6C8C-1CD9-99FEB998E737}"/>
              </a:ext>
            </a:extLst>
          </p:cNvPr>
          <p:cNvSpPr txBox="1"/>
          <p:nvPr/>
        </p:nvSpPr>
        <p:spPr>
          <a:xfrm>
            <a:off x="2484552" y="4188128"/>
            <a:ext cx="7931271"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x</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3D</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位置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：观察角度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：包含音频特征的动态条件特征集</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3A3F84F-2CAC-14CA-3E65-DCBC836BDFD1}"/>
                  </a:ext>
                </a:extLst>
              </p:cNvPr>
              <p:cNvSpPr txBox="1"/>
              <p:nvPr/>
            </p:nvSpPr>
            <p:spPr>
              <a:xfrm>
                <a:off x="2509526" y="4896688"/>
                <a:ext cx="7666124" cy="400110"/>
              </a:xfrm>
              <a:prstGeom prst="rect">
                <a:avLst/>
              </a:prstGeom>
              <a:noFill/>
            </p:spPr>
            <p:txBody>
              <a:bodyPr wrap="square" rtlCol="0">
                <a:spAutoFit/>
              </a:bodyPr>
              <a:lstStyle/>
              <a:p>
                <a:pPr marL="285750" indent="-285750">
                  <a:buFont typeface="Wingdings" panose="05000000000000000000" pitchFamily="2" charset="2"/>
                  <a:buChar char="l"/>
                </a:pPr>
                <a14:m>
                  <m:oMath xmlns:m="http://schemas.openxmlformats.org/officeDocument/2006/math">
                    <m:sSup>
                      <m:sSupPr>
                        <m:ctrlPr>
                          <a:rPr lang="zh-CN" altLang="zh-CN" sz="2000" i="1" smtClean="0">
                            <a:effectLst/>
                            <a:latin typeface="Cambria Math" panose="02040503050406030204" pitchFamily="18" charset="0"/>
                            <a:ea typeface="Cambria Math" panose="02040503050406030204" pitchFamily="18" charset="0"/>
                          </a:rPr>
                        </m:ctrlPr>
                      </m:sSupPr>
                      <m:e>
                        <m:r>
                          <m:rPr>
                            <m:sty m:val="p"/>
                          </m:rPr>
                          <a:rPr lang="en-US" altLang="zh-CN" sz="2000">
                            <a:effectLst/>
                            <a:latin typeface="Cambria Math" panose="02040503050406030204" pitchFamily="18" charset="0"/>
                            <a:ea typeface="微软雅黑" panose="020B0503020204020204" pitchFamily="34" charset="-122"/>
                            <a:cs typeface="Times New Roman" panose="02020603050405020304" pitchFamily="18" charset="0"/>
                          </a:rPr>
                          <m:t>H</m:t>
                        </m:r>
                      </m:e>
                      <m:sup>
                        <m:r>
                          <a:rPr lang="en-US" altLang="zh-CN" sz="2000" i="1">
                            <a:effectLst/>
                            <a:latin typeface="Cambria Math" panose="02040503050406030204" pitchFamily="18" charset="0"/>
                            <a:ea typeface="微软雅黑" panose="020B0503020204020204" pitchFamily="34" charset="-122"/>
                            <a:cs typeface="Times New Roman" panose="02020603050405020304" pitchFamily="18" charset="0"/>
                          </a:rPr>
                          <m:t>3</m:t>
                        </m:r>
                      </m:sup>
                    </m:sSup>
                    <m:r>
                      <a:rPr lang="en-US" altLang="zh-CN" sz="2000">
                        <a:effectLst/>
                        <a:latin typeface="Cambria Math" panose="02040503050406030204" pitchFamily="18" charset="0"/>
                        <a:ea typeface="微软雅黑" panose="020B0503020204020204" pitchFamily="34" charset="-122"/>
                        <a:cs typeface="Times New Roman" panose="02020603050405020304" pitchFamily="18" charset="0"/>
                      </a:rPr>
                      <m:t>: </m:t>
                    </m:r>
                    <m:r>
                      <m:rPr>
                        <m:sty m:val="p"/>
                      </m:rPr>
                      <a:rPr lang="en-US" altLang="zh-CN" sz="2000">
                        <a:effectLst/>
                        <a:latin typeface="Cambria Math" panose="02040503050406030204" pitchFamily="18" charset="0"/>
                        <a:ea typeface="微软雅黑" panose="020B0503020204020204" pitchFamily="34" charset="-122"/>
                        <a:cs typeface="Times New Roman" panose="02020603050405020304" pitchFamily="18" charset="0"/>
                      </a:rPr>
                      <m:t>x</m:t>
                    </m:r>
                    <m:r>
                      <a:rPr lang="en-US" altLang="zh-CN" sz="2000">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rPr>
                        </m:ctrlPr>
                      </m:sSubPr>
                      <m:e>
                        <m:r>
                          <m:rPr>
                            <m:sty m:val="p"/>
                          </m:rPr>
                          <a:rPr lang="en-US" altLang="zh-CN" sz="2000">
                            <a:effectLst/>
                            <a:latin typeface="Cambria Math" panose="02040503050406030204" pitchFamily="18" charset="0"/>
                            <a:ea typeface="微软雅黑" panose="020B0503020204020204" pitchFamily="34" charset="-122"/>
                            <a:cs typeface="Times New Roman" panose="02020603050405020304" pitchFamily="18" charset="0"/>
                          </a:rPr>
                          <m:t>f</m:t>
                        </m:r>
                      </m:e>
                      <m:sub>
                        <m:r>
                          <a:rPr lang="en-US" altLang="zh-CN" sz="2000" i="1">
                            <a:effectLst/>
                            <a:latin typeface="Cambria Math" panose="02040503050406030204" pitchFamily="18" charset="0"/>
                            <a:ea typeface="微软雅黑" panose="020B0503020204020204" pitchFamily="34" charset="-122"/>
                            <a:cs typeface="Times New Roman" panose="02020603050405020304" pitchFamily="18" charset="0"/>
                          </a:rPr>
                          <m:t>𝑥</m:t>
                        </m:r>
                      </m:sub>
                    </m:sSub>
                  </m:oMath>
                </a14:m>
                <a:r>
                  <a:rPr lang="en-US" altLang="zh-CN" sz="2000" dirty="0">
                    <a:effectLst/>
                    <a:latin typeface="微软雅黑" panose="020B0503020204020204" pitchFamily="34" charset="-122"/>
                    <a:cs typeface="Times New Roman" panose="02020603050405020304" pitchFamily="18" charset="0"/>
                  </a:rPr>
                  <a:t> </a:t>
                </a:r>
                <a:r>
                  <a:rPr lang="zh-CN" altLang="en-US" sz="2000" dirty="0">
                    <a:ea typeface="微软雅黑" panose="020B0503020204020204" pitchFamily="34" charset="-122"/>
                    <a:cs typeface="Times New Roman" panose="02020603050405020304" pitchFamily="18" charset="0"/>
                  </a:rPr>
                  <a:t>：</a:t>
                </a:r>
                <a:r>
                  <a:rPr lang="zh-CN" altLang="zh-CN" sz="2000" dirty="0">
                    <a:effectLst/>
                    <a:ea typeface="微软雅黑" panose="020B0503020204020204" pitchFamily="34" charset="-122"/>
                    <a:cs typeface="Times New Roman" panose="02020603050405020304" pitchFamily="18" charset="0"/>
                  </a:rPr>
                  <a:t>由三个平面哈希编码器组成的三平面哈希编码器。</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83A3F84F-2CAC-14CA-3E65-DCBC836BDFD1}"/>
                  </a:ext>
                </a:extLst>
              </p:cNvPr>
              <p:cNvSpPr txBox="1">
                <a:spLocks noRot="1" noChangeAspect="1" noMove="1" noResize="1" noEditPoints="1" noAdjustHandles="1" noChangeArrowheads="1" noChangeShapeType="1" noTextEdit="1"/>
              </p:cNvSpPr>
              <p:nvPr/>
            </p:nvSpPr>
            <p:spPr>
              <a:xfrm>
                <a:off x="2509526" y="4896688"/>
                <a:ext cx="7666124" cy="400110"/>
              </a:xfrm>
              <a:prstGeom prst="rect">
                <a:avLst/>
              </a:prstGeom>
              <a:blipFill>
                <a:blip r:embed="rId6"/>
                <a:stretch>
                  <a:fillRect l="-716" t="-7576" b="-25758"/>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C8DAB48B-1B57-DCF6-9882-4EEA45F3BDAE}"/>
              </a:ext>
            </a:extLst>
          </p:cNvPr>
          <p:cNvSpPr txBox="1"/>
          <p:nvPr/>
        </p:nvSpPr>
        <p:spPr>
          <a:xfrm>
            <a:off x="0" y="6273225"/>
            <a:ext cx="105836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Li J, Zhang J, Bai X, et al. Efficient region-aware neural radiance fields for high-fidelity talking portrait synthesis [C]//Proceedings of the IEEE/CVF International Conference on Computer Vision. 2023: 7568-7578.</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4126163386"/>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F032AF8-A37D-2B8D-AFE9-EFDA33F06137}"/>
              </a:ext>
            </a:extLst>
          </p:cNvPr>
          <p:cNvPicPr>
            <a:picLocks noChangeAspect="1"/>
          </p:cNvPicPr>
          <p:nvPr/>
        </p:nvPicPr>
        <p:blipFill>
          <a:blip r:embed="rId5"/>
          <a:stretch>
            <a:fillRect/>
          </a:stretch>
        </p:blipFill>
        <p:spPr>
          <a:xfrm>
            <a:off x="6378614" y="2740495"/>
            <a:ext cx="5401429" cy="2924583"/>
          </a:xfrm>
          <a:prstGeom prst="rect">
            <a:avLst/>
          </a:prstGeom>
        </p:spPr>
      </p:pic>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2" y="1119862"/>
            <a:ext cx="11697061"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Decomposed Triplane-Hash</a:t>
            </a:r>
            <a:endPar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7" name="文本框 26">
            <a:extLst>
              <a:ext uri="{FF2B5EF4-FFF2-40B4-BE49-F238E27FC236}">
                <a16:creationId xmlns:a16="http://schemas.microsoft.com/office/drawing/2014/main" id="{BC8AA91C-D89C-DDFD-86E1-B756953EE36A}"/>
              </a:ext>
            </a:extLst>
          </p:cNvPr>
          <p:cNvSpPr txBox="1"/>
          <p:nvPr/>
        </p:nvSpPr>
        <p:spPr>
          <a:xfrm>
            <a:off x="10232534" y="126875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D66C229E-014B-8B76-8FF3-181204DEFDF5}"/>
              </a:ext>
            </a:extLst>
          </p:cNvPr>
          <p:cNvSpPr txBox="1"/>
          <p:nvPr/>
        </p:nvSpPr>
        <p:spPr>
          <a:xfrm>
            <a:off x="566071" y="2609178"/>
            <a:ext cx="5779953" cy="1938992"/>
          </a:xfrm>
          <a:prstGeom prst="rect">
            <a:avLst/>
          </a:prstGeom>
          <a:noFill/>
        </p:spPr>
        <p:txBody>
          <a:bodyPr wrap="square">
            <a:spAutoFit/>
          </a:bodyPr>
          <a:lstStyle/>
          <a:p>
            <a:pPr marL="342900" indent="-342900" algn="just">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cs typeface="Times New Roman" panose="02020603050405020304" pitchFamily="18" charset="0"/>
              </a:rPr>
              <a:t>编码</a:t>
            </a:r>
            <a:r>
              <a:rPr lang="zh-CN" altLang="en-US" sz="2000" dirty="0">
                <a:latin typeface="宋体" panose="02010600030101010101" pitchFamily="2" charset="-122"/>
                <a:ea typeface="宋体" panose="02010600030101010101" pitchFamily="2" charset="-122"/>
                <a:cs typeface="Times New Roman" panose="02020603050405020304" pitchFamily="18" charset="0"/>
              </a:rPr>
              <a:t>：进一步分解口部和面部的三维表示，利用三平面哈希方法对这两个区域进行独立编码。这一步骤在相同的坐标空间中分别处理口部区域和其他面部区域，使得模型能够更精细地处理面部不同部分的细节，尤其是口部的动态变化。</a:t>
            </a:r>
            <a:endParaRPr lang="en-US" altLang="zh-CN" sz="2000" dirty="0">
              <a:latin typeface="宋体" panose="02010600030101010101" pitchFamily="2" charset="-122"/>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F9673FAF-2B68-02FE-10A3-EEBE2AF1EB43}"/>
              </a:ext>
            </a:extLst>
          </p:cNvPr>
          <p:cNvSpPr txBox="1"/>
          <p:nvPr/>
        </p:nvSpPr>
        <p:spPr>
          <a:xfrm>
            <a:off x="0" y="6273225"/>
            <a:ext cx="105836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Li J, Zhang J, Bai X, et al. Efficient region-aware neural radiance fields for high-fidelity talking portrait synthesis [C]//Proceedings of the IEEE/CVF International Conference on Computer Vision. 2023: 7568-7578.</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9" name="文本框 8">
            <a:extLst>
              <a:ext uri="{FF2B5EF4-FFF2-40B4-BE49-F238E27FC236}">
                <a16:creationId xmlns:a16="http://schemas.microsoft.com/office/drawing/2014/main" id="{AE5293B1-1365-A36A-D4C8-E55E6635A1E5}"/>
              </a:ext>
            </a:extLst>
          </p:cNvPr>
          <p:cNvSpPr txBox="1"/>
          <p:nvPr/>
        </p:nvSpPr>
        <p:spPr>
          <a:xfrm>
            <a:off x="558218" y="1805417"/>
            <a:ext cx="10852327" cy="707886"/>
          </a:xfrm>
          <a:prstGeom prst="rect">
            <a:avLst/>
          </a:prstGeom>
          <a:noFill/>
        </p:spPr>
        <p:txBody>
          <a:bodyPr wrap="square">
            <a:spAutoFit/>
          </a:bodyPr>
          <a:lstStyle/>
          <a:p>
            <a:pPr marL="342900" indent="-342900" algn="just">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cs typeface="Times New Roman" panose="02020603050405020304" pitchFamily="18" charset="0"/>
              </a:rPr>
              <a:t>分解</a:t>
            </a:r>
            <a:r>
              <a:rPr lang="zh-CN" altLang="en-US" sz="2000" dirty="0">
                <a:latin typeface="宋体" panose="02010600030101010101" pitchFamily="2" charset="-122"/>
                <a:ea typeface="宋体" panose="02010600030101010101" pitchFamily="2" charset="-122"/>
                <a:cs typeface="Times New Roman" panose="02020603050405020304" pitchFamily="18" charset="0"/>
              </a:rPr>
              <a:t>：作者将面部区域分解为口部和其他面部特征两个部分。这种分解策略允许模型分别对口部和其他面部区域进行更专注和细致的处理，尤其是在处理音频驱动的口部动态变化时。</a:t>
            </a:r>
          </a:p>
        </p:txBody>
      </p:sp>
      <p:sp>
        <p:nvSpPr>
          <p:cNvPr id="17" name="文本框 16">
            <a:extLst>
              <a:ext uri="{FF2B5EF4-FFF2-40B4-BE49-F238E27FC236}">
                <a16:creationId xmlns:a16="http://schemas.microsoft.com/office/drawing/2014/main" id="{BEAF9C16-2F50-7DFE-ABA7-72435E4632C4}"/>
              </a:ext>
            </a:extLst>
          </p:cNvPr>
          <p:cNvSpPr txBox="1"/>
          <p:nvPr/>
        </p:nvSpPr>
        <p:spPr>
          <a:xfrm>
            <a:off x="667876" y="4500427"/>
            <a:ext cx="5678148" cy="1631216"/>
          </a:xfrm>
          <a:prstGeom prst="rect">
            <a:avLst/>
          </a:prstGeom>
          <a:noFill/>
        </p:spPr>
        <p:txBody>
          <a:bodyPr wrap="square">
            <a:spAutoFit/>
          </a:bodyPr>
          <a:lstStyle/>
          <a:p>
            <a:pPr marL="342900" indent="-342900">
              <a:buFont typeface="Wingdings" panose="05000000000000000000" pitchFamily="2" charset="2"/>
              <a:buChar char="Ø"/>
            </a:pPr>
            <a:r>
              <a:rPr lang="zh-CN" altLang="en-US" sz="2000" b="1" i="0" dirty="0">
                <a:solidFill>
                  <a:srgbClr val="0D0D0D"/>
                </a:solidFill>
                <a:effectLst/>
                <a:highlight>
                  <a:srgbClr val="FFFFFF"/>
                </a:highlight>
                <a:latin typeface="宋体" panose="02010600030101010101" pitchFamily="2" charset="-122"/>
                <a:ea typeface="宋体" panose="02010600030101010101" pitchFamily="2" charset="-122"/>
              </a:rPr>
              <a:t>特征对齐</a:t>
            </a:r>
            <a:r>
              <a:rPr lang="zh-CN" altLang="en-US" sz="2000" b="0" i="0" dirty="0">
                <a:solidFill>
                  <a:srgbClr val="0D0D0D"/>
                </a:solidFill>
                <a:effectLst/>
                <a:highlight>
                  <a:srgbClr val="FFFFFF"/>
                </a:highlight>
                <a:latin typeface="宋体" panose="02010600030101010101" pitchFamily="2" charset="-122"/>
                <a:ea typeface="宋体" panose="02010600030101010101" pitchFamily="2" charset="-122"/>
              </a:rPr>
              <a:t>：通过音频</a:t>
            </a:r>
            <a:r>
              <a:rPr lang="en-US" altLang="zh-CN" sz="2000" b="0" i="0" dirty="0">
                <a:solidFill>
                  <a:srgbClr val="0D0D0D"/>
                </a:solidFill>
                <a:effectLst/>
                <a:highlight>
                  <a:srgbClr val="FFFFFF"/>
                </a:highlight>
                <a:latin typeface="宋体" panose="02010600030101010101" pitchFamily="2" charset="-122"/>
                <a:ea typeface="宋体" panose="02010600030101010101" pitchFamily="2" charset="-122"/>
              </a:rPr>
              <a:t>-</a:t>
            </a:r>
            <a:r>
              <a:rPr lang="zh-CN" altLang="en-US" sz="2000" b="0" i="0" dirty="0">
                <a:solidFill>
                  <a:srgbClr val="0D0D0D"/>
                </a:solidFill>
                <a:effectLst/>
                <a:highlight>
                  <a:srgbClr val="FFFFFF"/>
                </a:highlight>
                <a:latin typeface="宋体" panose="02010600030101010101" pitchFamily="2" charset="-122"/>
                <a:ea typeface="宋体" panose="02010600030101010101" pitchFamily="2" charset="-122"/>
              </a:rPr>
              <a:t>口部</a:t>
            </a:r>
            <a:r>
              <a:rPr lang="en-US" altLang="zh-CN" sz="2000" b="0" i="0" dirty="0">
                <a:solidFill>
                  <a:srgbClr val="0D0D0D"/>
                </a:solidFill>
                <a:effectLst/>
                <a:highlight>
                  <a:srgbClr val="FFFFFF"/>
                </a:highlight>
                <a:latin typeface="宋体" panose="02010600030101010101" pitchFamily="2" charset="-122"/>
                <a:ea typeface="宋体" panose="02010600030101010101" pitchFamily="2" charset="-122"/>
              </a:rPr>
              <a:t>-</a:t>
            </a:r>
            <a:r>
              <a:rPr lang="zh-CN" altLang="en-US" sz="2000" b="0" i="0" dirty="0">
                <a:solidFill>
                  <a:srgbClr val="0D0D0D"/>
                </a:solidFill>
                <a:effectLst/>
                <a:highlight>
                  <a:srgbClr val="FFFFFF"/>
                </a:highlight>
                <a:latin typeface="宋体" panose="02010600030101010101" pitchFamily="2" charset="-122"/>
                <a:ea typeface="宋体" panose="02010600030101010101" pitchFamily="2" charset="-122"/>
              </a:rPr>
              <a:t>面部变换器模块，利用音频特征作为查询</a:t>
            </a:r>
            <a:r>
              <a:rPr lang="en-US" altLang="zh-CN" sz="2000" b="0" i="0" dirty="0">
                <a:solidFill>
                  <a:srgbClr val="0D0D0D"/>
                </a:solidFill>
                <a:effectLst/>
                <a:highlight>
                  <a:srgbClr val="FFFFFF"/>
                </a:highlight>
                <a:latin typeface="宋体" panose="02010600030101010101" pitchFamily="2" charset="-122"/>
                <a:ea typeface="宋体" panose="02010600030101010101" pitchFamily="2" charset="-122"/>
              </a:rPr>
              <a:t>(Query)</a:t>
            </a:r>
            <a:r>
              <a:rPr lang="zh-CN" altLang="en-US" sz="2000" b="0" i="0" dirty="0">
                <a:solidFill>
                  <a:srgbClr val="0D0D0D"/>
                </a:solidFill>
                <a:effectLst/>
                <a:highlight>
                  <a:srgbClr val="FFFFFF"/>
                </a:highlight>
                <a:latin typeface="宋体" panose="02010600030101010101" pitchFamily="2" charset="-122"/>
                <a:ea typeface="宋体" panose="02010600030101010101" pitchFamily="2" charset="-122"/>
              </a:rPr>
              <a:t>向量，空间坐标作为键</a:t>
            </a:r>
            <a:r>
              <a:rPr lang="en-US" altLang="zh-CN" sz="2000" b="0" i="0" dirty="0">
                <a:solidFill>
                  <a:srgbClr val="0D0D0D"/>
                </a:solidFill>
                <a:effectLst/>
                <a:highlight>
                  <a:srgbClr val="FFFFFF"/>
                </a:highlight>
                <a:latin typeface="宋体" panose="02010600030101010101" pitchFamily="2" charset="-122"/>
                <a:ea typeface="宋体" panose="02010600030101010101" pitchFamily="2" charset="-122"/>
              </a:rPr>
              <a:t>(Key)</a:t>
            </a:r>
            <a:r>
              <a:rPr lang="zh-CN" altLang="en-US" sz="2000" b="0" i="0" dirty="0">
                <a:solidFill>
                  <a:srgbClr val="0D0D0D"/>
                </a:solidFill>
                <a:effectLst/>
                <a:highlight>
                  <a:srgbClr val="FFFFFF"/>
                </a:highlight>
                <a:latin typeface="宋体" panose="02010600030101010101" pitchFamily="2" charset="-122"/>
                <a:ea typeface="宋体" panose="02010600030101010101" pitchFamily="2" charset="-122"/>
              </a:rPr>
              <a:t>向量，进行特征对齐。这一步骤确保了音频特征与面部几何特征之间的精确匹配，特别是在口部区域。</a:t>
            </a:r>
            <a:endParaRPr lang="zh-CN" altLang="en-US"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995904098"/>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F64A0681-7222-6344-755E-31EF2DAAE8CC}"/>
              </a:ext>
            </a:extLst>
          </p:cNvPr>
          <p:cNvPicPr>
            <a:picLocks noChangeAspect="1"/>
          </p:cNvPicPr>
          <p:nvPr/>
        </p:nvPicPr>
        <p:blipFill>
          <a:blip r:embed="rId5"/>
          <a:stretch>
            <a:fillRect/>
          </a:stretch>
        </p:blipFill>
        <p:spPr>
          <a:xfrm>
            <a:off x="1586376" y="4654174"/>
            <a:ext cx="3422306" cy="1669190"/>
          </a:xfrm>
          <a:prstGeom prst="rect">
            <a:avLst/>
          </a:prstGeom>
        </p:spPr>
      </p:pic>
      <p:pic>
        <p:nvPicPr>
          <p:cNvPr id="5" name="图片 4">
            <a:extLst>
              <a:ext uri="{FF2B5EF4-FFF2-40B4-BE49-F238E27FC236}">
                <a16:creationId xmlns:a16="http://schemas.microsoft.com/office/drawing/2014/main" id="{FE72864B-3278-17FB-5BE1-BA8ABAE0E507}"/>
              </a:ext>
            </a:extLst>
          </p:cNvPr>
          <p:cNvPicPr>
            <a:picLocks noChangeAspect="1"/>
          </p:cNvPicPr>
          <p:nvPr/>
        </p:nvPicPr>
        <p:blipFill>
          <a:blip r:embed="rId6"/>
          <a:stretch>
            <a:fillRect/>
          </a:stretch>
        </p:blipFill>
        <p:spPr>
          <a:xfrm>
            <a:off x="9752959" y="2764998"/>
            <a:ext cx="2069256" cy="3366248"/>
          </a:xfrm>
          <a:prstGeom prst="rect">
            <a:avLst/>
          </a:prstGeom>
        </p:spPr>
      </p:pic>
      <p:grpSp>
        <p:nvGrpSpPr>
          <p:cNvPr id="39" name="组合 38"/>
          <p:cNvGrpSpPr/>
          <p:nvPr/>
        </p:nvGrpSpPr>
        <p:grpSpPr>
          <a:xfrm rot="15433288">
            <a:off x="4716769" y="-251901"/>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2" y="964216"/>
            <a:ext cx="11697061"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Audio-Mouth-Face Transformer Module</a:t>
            </a:r>
            <a:endPar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7" name="文本框 26">
            <a:extLst>
              <a:ext uri="{FF2B5EF4-FFF2-40B4-BE49-F238E27FC236}">
                <a16:creationId xmlns:a16="http://schemas.microsoft.com/office/drawing/2014/main" id="{BC8AA91C-D89C-DDFD-86E1-B756953EE36A}"/>
              </a:ext>
            </a:extLst>
          </p:cNvPr>
          <p:cNvSpPr txBox="1"/>
          <p:nvPr/>
        </p:nvSpPr>
        <p:spPr>
          <a:xfrm>
            <a:off x="11789923" y="418916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D66C229E-014B-8B76-8FF3-181204DEFDF5}"/>
              </a:ext>
            </a:extLst>
          </p:cNvPr>
          <p:cNvSpPr txBox="1"/>
          <p:nvPr/>
        </p:nvSpPr>
        <p:spPr>
          <a:xfrm>
            <a:off x="517301" y="1863046"/>
            <a:ext cx="10925140" cy="923330"/>
          </a:xfrm>
          <a:prstGeom prst="rect">
            <a:avLst/>
          </a:prstGeom>
          <a:noFill/>
        </p:spPr>
        <p:txBody>
          <a:bodyPr wrap="square">
            <a:spAutoFit/>
          </a:bodyPr>
          <a:lstStyle/>
          <a:p>
            <a:pPr marL="342900" indent="-342900" algn="just">
              <a:buFont typeface="Wingdings" panose="05000000000000000000" pitchFamily="2" charset="2"/>
              <a:buChar char="Ø"/>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特征提取</a:t>
            </a:r>
            <a:r>
              <a:rPr lang="zh-CN" altLang="en-US" dirty="0">
                <a:latin typeface="Times New Roman" panose="02020603050405020304" pitchFamily="18" charset="0"/>
                <a:ea typeface="宋体" panose="02010600030101010101" pitchFamily="2" charset="-122"/>
                <a:cs typeface="Times New Roman" panose="02020603050405020304" pitchFamily="18" charset="0"/>
              </a:rPr>
              <a:t>：首先，从输入的音频信号中提取特征，这些特征随后将作为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Transformer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模块的查询</a:t>
            </a:r>
            <a:r>
              <a:rPr lang="en-US" altLang="zh-CN" b="0" i="0" dirty="0">
                <a:solidFill>
                  <a:srgbClr val="0D0D0D"/>
                </a:solidFill>
                <a:effectLst/>
                <a:highlight>
                  <a:srgbClr val="FFFFFF"/>
                </a:highlight>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cs typeface="Times New Roman" panose="02020603050405020304" pitchFamily="18" charset="0"/>
              </a:rPr>
              <a:t>query</a:t>
            </a:r>
            <a:r>
              <a:rPr lang="en-US" altLang="zh-CN" b="0" i="0" dirty="0">
                <a:solidFill>
                  <a:srgbClr val="0D0D0D"/>
                </a:solidFill>
                <a:effectLst/>
                <a:highlight>
                  <a:srgbClr val="FFFFFF"/>
                </a:highlight>
                <a:latin typeface="宋体" panose="02010600030101010101" pitchFamily="2" charset="-122"/>
                <a:ea typeface="宋体" panose="02010600030101010101" pitchFamily="2" charset="-122"/>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向量。同时，面部的空间坐标作为键</a:t>
            </a:r>
            <a:r>
              <a:rPr lang="en-US" altLang="zh-CN" b="0" i="0" dirty="0">
                <a:solidFill>
                  <a:srgbClr val="0D0D0D"/>
                </a:solidFill>
                <a:effectLst/>
                <a:highlight>
                  <a:srgbClr val="FFFFFF"/>
                </a:highlight>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cs typeface="Times New Roman" panose="02020603050405020304" pitchFamily="18" charset="0"/>
              </a:rPr>
              <a:t>key</a:t>
            </a:r>
            <a:r>
              <a:rPr lang="en-US" altLang="zh-CN" b="0" i="0" dirty="0">
                <a:solidFill>
                  <a:srgbClr val="0D0D0D"/>
                </a:solidFill>
                <a:effectLst/>
                <a:highlight>
                  <a:srgbClr val="FFFFFF"/>
                </a:highlight>
                <a:latin typeface="宋体" panose="02010600030101010101" pitchFamily="2" charset="-122"/>
                <a:ea typeface="宋体" panose="02010600030101010101" pitchFamily="2" charset="-122"/>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向量，而由空间点的特征（如颜色、密度）与音频及眨眼特征融合后形成的值（</a:t>
            </a:r>
            <a:r>
              <a:rPr lang="en-US" altLang="zh-CN" dirty="0">
                <a:latin typeface="Times New Roman" panose="02020603050405020304" pitchFamily="18" charset="0"/>
                <a:ea typeface="宋体" panose="02010600030101010101" pitchFamily="2" charset="-122"/>
                <a:cs typeface="Times New Roman" panose="02020603050405020304" pitchFamily="18" charset="0"/>
              </a:rPr>
              <a:t>value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）向量用于对齐。</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AE5293B1-1365-A36A-D4C8-E55E6635A1E5}"/>
              </a:ext>
            </a:extLst>
          </p:cNvPr>
          <p:cNvSpPr txBox="1"/>
          <p:nvPr/>
        </p:nvSpPr>
        <p:spPr>
          <a:xfrm>
            <a:off x="517301" y="1484399"/>
            <a:ext cx="10852327" cy="369332"/>
          </a:xfrm>
          <a:prstGeom prst="rect">
            <a:avLst/>
          </a:prstGeom>
          <a:noFill/>
        </p:spPr>
        <p:txBody>
          <a:bodyPr wrap="square">
            <a:spAutoFit/>
          </a:bodyPr>
          <a:lstStyle/>
          <a:p>
            <a:pPr marL="342900" indent="-342900" algn="just">
              <a:buFont typeface="Wingdings" panose="05000000000000000000" pitchFamily="2" charset="2"/>
              <a:buChar char="Ø"/>
            </a:pPr>
            <a:r>
              <a:rPr lang="zh-CN" altLang="en-US" b="1" dirty="0">
                <a:latin typeface="宋体" panose="02010600030101010101" pitchFamily="2" charset="-122"/>
                <a:ea typeface="宋体" panose="02010600030101010101" pitchFamily="2" charset="-122"/>
                <a:cs typeface="Times New Roman" panose="02020603050405020304" pitchFamily="18" charset="0"/>
              </a:rPr>
              <a:t>作用</a:t>
            </a:r>
            <a:r>
              <a:rPr lang="zh-CN" altLang="en-US" dirty="0">
                <a:latin typeface="宋体" panose="02010600030101010101" pitchFamily="2" charset="-122"/>
                <a:ea typeface="宋体" panose="02010600030101010101" pitchFamily="2" charset="-122"/>
                <a:cs typeface="Times New Roman" panose="02020603050405020304" pitchFamily="18" charset="0"/>
              </a:rPr>
              <a:t>：负责将音频特征与面部几何特征</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尤其是唇部</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精确对齐，以生成音频驱动的</a:t>
            </a:r>
            <a:r>
              <a:rPr lang="en-US" altLang="zh-CN" dirty="0">
                <a:latin typeface="宋体" panose="02010600030101010101" pitchFamily="2" charset="-122"/>
                <a:ea typeface="宋体" panose="02010600030101010101" pitchFamily="2" charset="-122"/>
                <a:cs typeface="Times New Roman" panose="02020603050405020304" pitchFamily="18" charset="0"/>
              </a:rPr>
              <a:t>3D</a:t>
            </a:r>
            <a:r>
              <a:rPr lang="zh-CN" altLang="en-US" dirty="0">
                <a:latin typeface="宋体" panose="02010600030101010101" pitchFamily="2" charset="-122"/>
                <a:ea typeface="宋体" panose="02010600030101010101" pitchFamily="2" charset="-122"/>
                <a:cs typeface="Times New Roman" panose="02020603050405020304" pitchFamily="18" charset="0"/>
              </a:rPr>
              <a:t>面部动画。</a:t>
            </a:r>
          </a:p>
        </p:txBody>
      </p:sp>
      <p:sp>
        <p:nvSpPr>
          <p:cNvPr id="17" name="文本框 16">
            <a:extLst>
              <a:ext uri="{FF2B5EF4-FFF2-40B4-BE49-F238E27FC236}">
                <a16:creationId xmlns:a16="http://schemas.microsoft.com/office/drawing/2014/main" id="{BEAF9C16-2F50-7DFE-ABA7-72435E4632C4}"/>
              </a:ext>
            </a:extLst>
          </p:cNvPr>
          <p:cNvSpPr txBox="1"/>
          <p:nvPr/>
        </p:nvSpPr>
        <p:spPr>
          <a:xfrm>
            <a:off x="517301" y="2730291"/>
            <a:ext cx="9235657" cy="1200329"/>
          </a:xfrm>
          <a:prstGeom prst="rect">
            <a:avLst/>
          </a:prstGeom>
          <a:noFill/>
        </p:spPr>
        <p:txBody>
          <a:bodyPr wrap="square">
            <a:spAutoFit/>
          </a:bodyPr>
          <a:lstStyle/>
          <a:p>
            <a:pPr marL="342900" indent="-342900">
              <a:buFont typeface="Wingdings" panose="05000000000000000000" pitchFamily="2" charset="2"/>
              <a:buChar char="Ø"/>
            </a:pPr>
            <a:r>
              <a:rPr lang="en-US" altLang="zh-CN" b="1" i="0" dirty="0">
                <a:solidFill>
                  <a:srgbClr val="0D0D0D"/>
                </a:solidFill>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Transformer</a:t>
            </a:r>
            <a:r>
              <a:rPr lang="zh-CN" altLang="en-US" b="1" i="0" dirty="0">
                <a:solidFill>
                  <a:srgbClr val="0D0D0D"/>
                </a:solidFill>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处理</a:t>
            </a:r>
            <a:r>
              <a:rPr lang="zh-CN" altLang="en-US" b="0" i="0" dirty="0">
                <a:solidFill>
                  <a:srgbClr val="0D0D0D"/>
                </a:solidFill>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：音频特征</a:t>
            </a:r>
            <a:r>
              <a:rPr lang="en-US" altLang="zh-CN" b="0" i="0" dirty="0">
                <a:solidFill>
                  <a:srgbClr val="0D0D0D"/>
                </a:solidFill>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query</a:t>
            </a:r>
            <a:r>
              <a:rPr lang="en-US" altLang="zh-CN" b="0" i="0" dirty="0">
                <a:solidFill>
                  <a:srgbClr val="0D0D0D"/>
                </a:solidFill>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a:t>
            </a:r>
            <a:r>
              <a:rPr lang="zh-CN" altLang="en-US" b="0" i="0" dirty="0">
                <a:solidFill>
                  <a:srgbClr val="0D0D0D"/>
                </a:solidFill>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与面部空间坐标</a:t>
            </a:r>
            <a:r>
              <a:rPr lang="en-US" altLang="zh-CN" b="0" i="0" dirty="0">
                <a:solidFill>
                  <a:srgbClr val="0D0D0D"/>
                </a:solidFill>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key</a:t>
            </a:r>
            <a:r>
              <a:rPr lang="en-US" altLang="zh-CN" b="0" i="0" dirty="0">
                <a:solidFill>
                  <a:srgbClr val="0D0D0D"/>
                </a:solidFill>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a:t>
            </a:r>
            <a:r>
              <a:rPr lang="zh-CN" altLang="en-US" b="0" i="0" dirty="0">
                <a:solidFill>
                  <a:srgbClr val="0D0D0D"/>
                </a:solidFill>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在</a:t>
            </a:r>
            <a:r>
              <a:rPr lang="en-US" altLang="zh-CN" b="0" i="0" dirty="0">
                <a:solidFill>
                  <a:srgbClr val="0D0D0D"/>
                </a:solidFill>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Transformer</a:t>
            </a:r>
            <a:r>
              <a:rPr lang="zh-CN" altLang="en-US" b="0" i="0" dirty="0">
                <a:solidFill>
                  <a:srgbClr val="0D0D0D"/>
                </a:solidFill>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中进行交互，通过自注意机制</a:t>
            </a:r>
            <a:r>
              <a:rPr lang="en-US" altLang="zh-CN" b="0" i="0" dirty="0">
                <a:solidFill>
                  <a:srgbClr val="0D0D0D"/>
                </a:solidFill>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(self-attention mechanism</a:t>
            </a:r>
            <a:r>
              <a:rPr lang="en-US" altLang="zh-CN" dirty="0">
                <a:solidFill>
                  <a:srgbClr val="0D0D0D"/>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rPr>
              <a:t>)</a:t>
            </a:r>
            <a:r>
              <a:rPr lang="zh-CN" altLang="en-US" b="0" i="0" dirty="0">
                <a:solidFill>
                  <a:srgbClr val="0D0D0D"/>
                </a:solidFill>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计算出每个空间点与音频特征之间的相关性。这个过程允许模型捕捉音频信号与面部特征之间的复杂关系，尤其是唇部动作与特定音频信号之间的对应关系。</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27F66739-AC2F-A24F-5C9E-FD363BA47754}"/>
              </a:ext>
            </a:extLst>
          </p:cNvPr>
          <p:cNvSpPr txBox="1"/>
          <p:nvPr/>
        </p:nvSpPr>
        <p:spPr>
          <a:xfrm>
            <a:off x="517301" y="3833788"/>
            <a:ext cx="9194740" cy="1200329"/>
          </a:xfrm>
          <a:prstGeom prst="rect">
            <a:avLst/>
          </a:prstGeom>
          <a:noFill/>
        </p:spPr>
        <p:txBody>
          <a:bodyPr wrap="square">
            <a:spAutoFit/>
          </a:bodyPr>
          <a:lstStyle/>
          <a:p>
            <a:pPr marL="342900" indent="-342900">
              <a:buFont typeface="Wingdings" panose="05000000000000000000" pitchFamily="2" charset="2"/>
              <a:buChar char="Ø"/>
            </a:pPr>
            <a:r>
              <a:rPr lang="zh-CN" altLang="en-US" b="1" dirty="0">
                <a:solidFill>
                  <a:srgbClr val="0D0D0D"/>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rPr>
              <a:t>特征对齐与合成</a:t>
            </a:r>
            <a:r>
              <a:rPr lang="zh-CN" altLang="en-US" dirty="0">
                <a:solidFill>
                  <a:srgbClr val="0D0D0D"/>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rPr>
              <a:t>：基于计算出的相关性，模型生成每个空间点的最终特征</a:t>
            </a:r>
            <a:r>
              <a:rPr lang="en-US" altLang="zh-CN" dirty="0">
                <a:solidFill>
                  <a:srgbClr val="0D0D0D"/>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0D0D0D"/>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rPr>
              <a:t>包括颜色和密度</a:t>
            </a:r>
            <a:r>
              <a:rPr lang="en-US" altLang="zh-CN" dirty="0">
                <a:solidFill>
                  <a:srgbClr val="0D0D0D"/>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0D0D0D"/>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rPr>
              <a:t>，这些特征反映了音频信号的影响。特别地，变换器输出的第一维用于确定体积密度，而其他维度通过颜色网络处理以得到颜色</a:t>
            </a:r>
            <a:r>
              <a:rPr lang="en-US" altLang="zh-CN" dirty="0">
                <a:solidFill>
                  <a:srgbClr val="0D0D0D"/>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rPr>
              <a:t>(c)</a:t>
            </a:r>
            <a:r>
              <a:rPr lang="zh-CN" altLang="en-US" dirty="0">
                <a:solidFill>
                  <a:srgbClr val="0D0D0D"/>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rPr>
              <a:t>，从而实现音频与口部动作的精确同步。</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2F0CB40-561B-8FBE-FD67-13C534EE3D7A}"/>
                  </a:ext>
                </a:extLst>
              </p:cNvPr>
              <p:cNvSpPr txBox="1"/>
              <p:nvPr/>
            </p:nvSpPr>
            <p:spPr>
              <a:xfrm>
                <a:off x="4998348" y="4765110"/>
                <a:ext cx="4645835" cy="1478225"/>
              </a:xfrm>
              <a:prstGeom prst="rect">
                <a:avLst/>
              </a:prstGeom>
              <a:noFill/>
            </p:spPr>
            <p:txBody>
              <a:bodyPr wrap="square">
                <a:spAutoFit/>
              </a:bodyPr>
              <a:lstStyle/>
              <a:p>
                <a:pPr algn="just"/>
                <a14:m>
                  <m:oMath xmlns:m="http://schemas.openxmlformats.org/officeDocument/2006/math">
                    <m:sSup>
                      <m:sSup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pPr>
                      <m:e>
                        <m:r>
                          <m:rPr>
                            <m:sty m:val="p"/>
                          </m:rPr>
                          <a:rPr lang="en-US" altLang="zh-CN" i="1">
                            <a:latin typeface="Cambria Math" panose="02040503050406030204" pitchFamily="18" charset="0"/>
                            <a:ea typeface="宋体" panose="02010600030101010101" pitchFamily="2" charset="-122"/>
                            <a:cs typeface="Times New Roman" panose="02020603050405020304" pitchFamily="18" charset="0"/>
                          </a:rPr>
                          <m:t>F</m:t>
                        </m:r>
                      </m:e>
                      <m:sup>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𝐶</m:t>
                        </m:r>
                      </m:sup>
                    </m:sSup>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表示</a:t>
                </a:r>
                <a:r>
                  <a:rPr lang="en-US" altLang="zh-CN" dirty="0">
                    <a:latin typeface="Times New Roman" panose="02020603050405020304" pitchFamily="18" charset="0"/>
                    <a:cs typeface="Times New Roman" panose="02020603050405020304" pitchFamily="18" charset="0"/>
                  </a:rPr>
                  <a:t>audio-mouth-face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Transformer</a:t>
                </a:r>
                <a:r>
                  <a:rPr lang="zh-CN" altLang="en-US" dirty="0">
                    <a:latin typeface="Times New Roman" panose="02020603050405020304" pitchFamily="18" charset="0"/>
                    <a:cs typeface="Times New Roman" panose="02020603050405020304" pitchFamily="18" charset="0"/>
                  </a:rPr>
                  <a:t>机制。</a:t>
                </a:r>
                <a:endParaRPr lang="en-US" altLang="zh-CN" dirty="0">
                  <a:latin typeface="Times New Roman" panose="02020603050405020304" pitchFamily="18" charset="0"/>
                  <a:cs typeface="Times New Roman" panose="02020603050405020304" pitchFamily="18" charset="0"/>
                </a:endParaRPr>
              </a:p>
              <a:p>
                <a:pPr algn="just"/>
                <a:r>
                  <a:rPr lang="en-US" altLang="zh-CN"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表示音频特征。</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表示面部空间坐标。</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dirty="0" err="1">
                    <a:latin typeface="Times New Roman" panose="02020603050405020304" pitchFamily="18" charset="0"/>
                    <a:ea typeface="宋体" panose="02010600030101010101" pitchFamily="2" charset="-122"/>
                    <a:cs typeface="Times New Roman" panose="02020603050405020304" pitchFamily="18" charset="0"/>
                  </a:rPr>
                  <a:t>x_feat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表示音频及眨眼特征融合后的特征</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dirty="0">
                    <a:latin typeface="Times New Roman" panose="02020603050405020304" pitchFamily="18" charset="0"/>
                    <a:ea typeface="宋体" panose="02010600030101010101" pitchFamily="2" charset="-122"/>
                    <a:cs typeface="Times New Roman" panose="02020603050405020304" pitchFamily="18" charset="0"/>
                  </a:rPr>
                  <a:t>attn</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表示计算出的相关性</a:t>
                </a:r>
              </a:p>
            </p:txBody>
          </p:sp>
        </mc:Choice>
        <mc:Fallback xmlns="">
          <p:sp>
            <p:nvSpPr>
              <p:cNvPr id="16" name="文本框 15">
                <a:extLst>
                  <a:ext uri="{FF2B5EF4-FFF2-40B4-BE49-F238E27FC236}">
                    <a16:creationId xmlns:a16="http://schemas.microsoft.com/office/drawing/2014/main" id="{D2F0CB40-561B-8FBE-FD67-13C534EE3D7A}"/>
                  </a:ext>
                </a:extLst>
              </p:cNvPr>
              <p:cNvSpPr txBox="1">
                <a:spLocks noRot="1" noChangeAspect="1" noMove="1" noResize="1" noEditPoints="1" noAdjustHandles="1" noChangeArrowheads="1" noChangeShapeType="1" noTextEdit="1"/>
              </p:cNvSpPr>
              <p:nvPr/>
            </p:nvSpPr>
            <p:spPr>
              <a:xfrm>
                <a:off x="4998348" y="4765110"/>
                <a:ext cx="4645835" cy="1478225"/>
              </a:xfrm>
              <a:prstGeom prst="rect">
                <a:avLst/>
              </a:prstGeom>
              <a:blipFill>
                <a:blip r:embed="rId7"/>
                <a:stretch>
                  <a:fillRect l="-1181" t="-3719" b="-6198"/>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93CD898F-8989-4BDD-0DE0-500A8D4DCF5A}"/>
              </a:ext>
            </a:extLst>
          </p:cNvPr>
          <p:cNvSpPr txBox="1"/>
          <p:nvPr/>
        </p:nvSpPr>
        <p:spPr>
          <a:xfrm>
            <a:off x="0" y="6295164"/>
            <a:ext cx="12310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Su Y, Wang S, Wang H. DT-</a:t>
            </a:r>
            <a:r>
              <a:rPr kumimoji="0" lang="en-US" altLang="zh-CN" sz="14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Decomposed Triplane-Hash Neural Radiance Fields For High-Fidelity Talking Portrait Synthesis [C]//ICASSP 2024-2024 IEEE International Conference on Acoustics, Speech and Signal Processing (ICASSP). IEEE, 2024: 3975-3979.</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797572302"/>
      </p:ext>
    </p:extLst>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288EF24-EC17-DF75-EB8B-503095ED7087}"/>
              </a:ext>
            </a:extLst>
          </p:cNvPr>
          <p:cNvPicPr>
            <a:picLocks noChangeAspect="1"/>
          </p:cNvPicPr>
          <p:nvPr/>
        </p:nvPicPr>
        <p:blipFill>
          <a:blip r:embed="rId5"/>
          <a:stretch>
            <a:fillRect/>
          </a:stretch>
        </p:blipFill>
        <p:spPr>
          <a:xfrm>
            <a:off x="6466154" y="3367975"/>
            <a:ext cx="5236170" cy="3011301"/>
          </a:xfrm>
          <a:prstGeom prst="rect">
            <a:avLst/>
          </a:prstGeom>
        </p:spPr>
      </p:pic>
      <p:grpSp>
        <p:nvGrpSpPr>
          <p:cNvPr id="39" name="组合 38"/>
          <p:cNvGrpSpPr/>
          <p:nvPr/>
        </p:nvGrpSpPr>
        <p:grpSpPr>
          <a:xfrm rot="15433288">
            <a:off x="4716769" y="-251901"/>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2" y="964216"/>
            <a:ext cx="11697061"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Audio-Mouth-Face Transformer Module</a:t>
            </a:r>
            <a:endPar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7" name="文本框 26">
            <a:extLst>
              <a:ext uri="{FF2B5EF4-FFF2-40B4-BE49-F238E27FC236}">
                <a16:creationId xmlns:a16="http://schemas.microsoft.com/office/drawing/2014/main" id="{BC8AA91C-D89C-DDFD-86E1-B756953EE36A}"/>
              </a:ext>
            </a:extLst>
          </p:cNvPr>
          <p:cNvSpPr txBox="1"/>
          <p:nvPr/>
        </p:nvSpPr>
        <p:spPr>
          <a:xfrm>
            <a:off x="11789923" y="418916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AE5293B1-1365-A36A-D4C8-E55E6635A1E5}"/>
              </a:ext>
            </a:extLst>
          </p:cNvPr>
          <p:cNvSpPr txBox="1"/>
          <p:nvPr/>
        </p:nvSpPr>
        <p:spPr>
          <a:xfrm>
            <a:off x="668916" y="1483765"/>
            <a:ext cx="10544951" cy="1200329"/>
          </a:xfrm>
          <a:prstGeom prst="rect">
            <a:avLst/>
          </a:prstGeom>
          <a:noFill/>
        </p:spPr>
        <p:txBody>
          <a:bodyPr wrap="square">
            <a:spAutoFit/>
          </a:bodyPr>
          <a:lstStyle/>
          <a:p>
            <a:pPr marL="342900" indent="-342900" algn="just">
              <a:buFont typeface="Wingdings" panose="05000000000000000000" pitchFamily="2" charset="2"/>
              <a:buChar char="Ø"/>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Inspired by the </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NeRF</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-W(Neural Radiance Fields in the Wild)</a:t>
            </a:r>
            <a:r>
              <a:rPr lang="zh-CN" altLang="en-US" dirty="0">
                <a:latin typeface="Times New Roman" panose="02020603050405020304" pitchFamily="18" charset="0"/>
                <a:ea typeface="宋体" panose="02010600030101010101" pitchFamily="2" charset="-122"/>
                <a:cs typeface="Times New Roman" panose="02020603050405020304" pitchFamily="18" charset="0"/>
              </a:rPr>
              <a:t>：原始</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对于图像的噪声、光照变化和不一致等问题较为敏感。于是，</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NeRF</a:t>
            </a:r>
            <a:r>
              <a:rPr lang="en-US" altLang="zh-CN" dirty="0">
                <a:latin typeface="Times New Roman" panose="02020603050405020304" pitchFamily="18" charset="0"/>
                <a:ea typeface="宋体" panose="02010600030101010101" pitchFamily="2" charset="-122"/>
                <a:cs typeface="Times New Roman" panose="02020603050405020304" pitchFamily="18" charset="0"/>
              </a:rPr>
              <a:t>-W</a:t>
            </a:r>
            <a:r>
              <a:rPr lang="zh-CN" altLang="en-US" dirty="0">
                <a:latin typeface="Times New Roman" panose="02020603050405020304" pitchFamily="18" charset="0"/>
                <a:ea typeface="宋体" panose="02010600030101010101" pitchFamily="2" charset="-122"/>
                <a:cs typeface="Times New Roman" panose="02020603050405020304" pitchFamily="18" charset="0"/>
              </a:rPr>
              <a:t>引入了光照和反射率的变化建模，使得模型能够处理在不同时间和不同光照条件下捕获的图像。</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NeRF</a:t>
            </a:r>
            <a:r>
              <a:rPr lang="en-US" altLang="zh-CN" dirty="0">
                <a:latin typeface="Times New Roman" panose="02020603050405020304" pitchFamily="18" charset="0"/>
                <a:ea typeface="宋体" panose="02010600030101010101" pitchFamily="2" charset="-122"/>
                <a:cs typeface="Times New Roman" panose="02020603050405020304" pitchFamily="18" charset="0"/>
              </a:rPr>
              <a:t>-W</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对光线变化的处理为作者提供了灵感，作者在本篇文章中提出了一种空间融合技术来融合面部和唇部的特征空间。</a:t>
            </a:r>
          </a:p>
        </p:txBody>
      </p:sp>
      <p:sp>
        <p:nvSpPr>
          <p:cNvPr id="17" name="文本框 16">
            <a:extLst>
              <a:ext uri="{FF2B5EF4-FFF2-40B4-BE49-F238E27FC236}">
                <a16:creationId xmlns:a16="http://schemas.microsoft.com/office/drawing/2014/main" id="{BEAF9C16-2F50-7DFE-ABA7-72435E4632C4}"/>
              </a:ext>
            </a:extLst>
          </p:cNvPr>
          <p:cNvSpPr txBox="1"/>
          <p:nvPr/>
        </p:nvSpPr>
        <p:spPr>
          <a:xfrm>
            <a:off x="668916" y="2651504"/>
            <a:ext cx="10544951" cy="923330"/>
          </a:xfrm>
          <a:prstGeom prst="rect">
            <a:avLst/>
          </a:prstGeom>
          <a:noFill/>
        </p:spPr>
        <p:txBody>
          <a:bodyPr wrap="square">
            <a:spAutoFit/>
          </a:bodyPr>
          <a:lstStyle/>
          <a:p>
            <a:pPr marL="342900" indent="-342900">
              <a:buFont typeface="Wingdings" panose="05000000000000000000" pitchFamily="2" charset="2"/>
              <a:buChar char="Ø"/>
            </a:pPr>
            <a:r>
              <a:rPr lang="zh-CN" altLang="en-US" b="1" dirty="0">
                <a:solidFill>
                  <a:srgbClr val="0D0D0D"/>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rPr>
              <a:t>渲染</a:t>
            </a:r>
            <a:r>
              <a:rPr lang="zh-CN" altLang="en-US" b="1" i="0" dirty="0">
                <a:solidFill>
                  <a:srgbClr val="0D0D0D"/>
                </a:solidFill>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的整体流程</a:t>
            </a:r>
            <a:r>
              <a:rPr lang="zh-CN" altLang="en-US" b="0" i="0" dirty="0">
                <a:solidFill>
                  <a:srgbClr val="0D0D0D"/>
                </a:solidFill>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：在训练唇部区域时，采用监督学习方法，使用均方误差（</a:t>
            </a:r>
            <a:r>
              <a:rPr lang="en-US" altLang="zh-CN" b="0" i="0" dirty="0">
                <a:solidFill>
                  <a:srgbClr val="0D0D0D"/>
                </a:solidFill>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MSE</a:t>
            </a:r>
            <a:r>
              <a:rPr lang="zh-CN" altLang="en-US" b="0" i="0" dirty="0">
                <a:solidFill>
                  <a:srgbClr val="0D0D0D"/>
                </a:solidFill>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）损失函数来对像素级约束进行优化。对于整个面部的训练，通过空间融合技术整合单独增强的唇部和面部区域，提高了它们的集体表示能力。</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27F66739-AC2F-A24F-5C9E-FD363BA47754}"/>
              </a:ext>
            </a:extLst>
          </p:cNvPr>
          <p:cNvSpPr txBox="1"/>
          <p:nvPr/>
        </p:nvSpPr>
        <p:spPr>
          <a:xfrm>
            <a:off x="668916" y="3555073"/>
            <a:ext cx="5966640" cy="1754326"/>
          </a:xfrm>
          <a:prstGeom prst="rect">
            <a:avLst/>
          </a:prstGeom>
          <a:noFill/>
        </p:spPr>
        <p:txBody>
          <a:bodyPr wrap="square">
            <a:spAutoFit/>
          </a:bodyPr>
          <a:lstStyle/>
          <a:p>
            <a:pPr marL="342900" indent="-342900">
              <a:buFont typeface="Wingdings" panose="05000000000000000000" pitchFamily="2" charset="2"/>
              <a:buChar char="Ø"/>
            </a:pPr>
            <a:r>
              <a:rPr lang="zh-CN" altLang="en-US" b="1" dirty="0">
                <a:solidFill>
                  <a:srgbClr val="0D0D0D"/>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rPr>
              <a:t>空间融合</a:t>
            </a:r>
            <a:r>
              <a:rPr lang="zh-CN" altLang="en-US" dirty="0">
                <a:solidFill>
                  <a:srgbClr val="0D0D0D"/>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rPr>
              <a:t>：在唇部训练完成后，采用空间融合技术将口部的专门训练结果与整个面部的结果无缝集成。这种技术通过合并对应于面部和唇部的三平面所得到的颜色和密度，将面部密度（</a:t>
            </a:r>
            <a:r>
              <a:rPr lang="en-US" altLang="zh-CN" dirty="0">
                <a:solidFill>
                  <a:srgbClr val="0D0D0D"/>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rPr>
              <a:t>σ2</a:t>
            </a:r>
            <a:r>
              <a:rPr lang="zh-CN" altLang="en-US" dirty="0">
                <a:solidFill>
                  <a:srgbClr val="0D0D0D"/>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rPr>
              <a:t>）和颜色（</a:t>
            </a:r>
            <a:r>
              <a:rPr lang="en-US" altLang="zh-CN" dirty="0">
                <a:solidFill>
                  <a:srgbClr val="0D0D0D"/>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rPr>
              <a:t>c2</a:t>
            </a:r>
            <a:r>
              <a:rPr lang="zh-CN" altLang="en-US" dirty="0">
                <a:solidFill>
                  <a:srgbClr val="0D0D0D"/>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rPr>
              <a:t>）与口部密度（</a:t>
            </a:r>
            <a:r>
              <a:rPr lang="en-US" altLang="zh-CN" dirty="0">
                <a:solidFill>
                  <a:srgbClr val="0D0D0D"/>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rPr>
              <a:t>σ1</a:t>
            </a:r>
            <a:r>
              <a:rPr lang="zh-CN" altLang="en-US" dirty="0">
                <a:solidFill>
                  <a:srgbClr val="0D0D0D"/>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rPr>
              <a:t>）和颜色（</a:t>
            </a:r>
            <a:r>
              <a:rPr lang="en-US" altLang="zh-CN" dirty="0">
                <a:solidFill>
                  <a:srgbClr val="0D0D0D"/>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rPr>
              <a:t>c1</a:t>
            </a:r>
            <a:r>
              <a:rPr lang="zh-CN" altLang="en-US" dirty="0">
                <a:solidFill>
                  <a:srgbClr val="0D0D0D"/>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rPr>
              <a:t>）相加，生成增强的面部信息。</a:t>
            </a:r>
          </a:p>
        </p:txBody>
      </p:sp>
      <p:sp>
        <p:nvSpPr>
          <p:cNvPr id="12" name="文本框 11">
            <a:extLst>
              <a:ext uri="{FF2B5EF4-FFF2-40B4-BE49-F238E27FC236}">
                <a16:creationId xmlns:a16="http://schemas.microsoft.com/office/drawing/2014/main" id="{9D8826E5-5A6D-3015-9549-1BEBF1CACDB0}"/>
              </a:ext>
            </a:extLst>
          </p:cNvPr>
          <p:cNvSpPr txBox="1"/>
          <p:nvPr/>
        </p:nvSpPr>
        <p:spPr>
          <a:xfrm>
            <a:off x="668916" y="5129490"/>
            <a:ext cx="5966640" cy="646331"/>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solidFill>
                  <a:srgbClr val="0D0D0D"/>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rPr>
              <a:t>额外的体渲染</a:t>
            </a:r>
            <a:r>
              <a:rPr lang="zh-CN" altLang="en-US" dirty="0">
                <a:solidFill>
                  <a:srgbClr val="0D0D0D"/>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rPr>
              <a:t>：融合后的面部信息随后经过两轮额外的体积渲染，以进一步增强表示的真实性和自然性。</a:t>
            </a:r>
          </a:p>
        </p:txBody>
      </p:sp>
      <p:sp>
        <p:nvSpPr>
          <p:cNvPr id="5" name="文本框 4">
            <a:extLst>
              <a:ext uri="{FF2B5EF4-FFF2-40B4-BE49-F238E27FC236}">
                <a16:creationId xmlns:a16="http://schemas.microsoft.com/office/drawing/2014/main" id="{CAEB6D6E-C03B-8307-EDBD-E62A985BBBF1}"/>
              </a:ext>
            </a:extLst>
          </p:cNvPr>
          <p:cNvSpPr txBox="1"/>
          <p:nvPr/>
        </p:nvSpPr>
        <p:spPr>
          <a:xfrm>
            <a:off x="0" y="6295164"/>
            <a:ext cx="12310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Su Y, Wang S, Wang H. DT-</a:t>
            </a:r>
            <a:r>
              <a:rPr kumimoji="0" lang="en-US" altLang="zh-CN" sz="14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Decomposed Triplane-Hash Neural Radiance Fields For High-Fidelity Talking Portrait Synthesis [C]//ICASSP 2024-2024 IEEE International Conference on Acoustics, Speech and Signal Processing (ICASSP). IEEE, 2024: 3975-3979.</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112283371"/>
      </p:ext>
    </p:extLst>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2" y="901203"/>
            <a:ext cx="10305561"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Training Details</a:t>
            </a:r>
            <a:endPar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7" name="文本框 26">
            <a:extLst>
              <a:ext uri="{FF2B5EF4-FFF2-40B4-BE49-F238E27FC236}">
                <a16:creationId xmlns:a16="http://schemas.microsoft.com/office/drawing/2014/main" id="{BC8AA91C-D89C-DDFD-86E1-B756953EE36A}"/>
              </a:ext>
            </a:extLst>
          </p:cNvPr>
          <p:cNvSpPr txBox="1"/>
          <p:nvPr/>
        </p:nvSpPr>
        <p:spPr>
          <a:xfrm>
            <a:off x="10994793" y="347228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6" name="文本框 5">
            <a:extLst>
              <a:ext uri="{FF2B5EF4-FFF2-40B4-BE49-F238E27FC236}">
                <a16:creationId xmlns:a16="http://schemas.microsoft.com/office/drawing/2014/main" id="{4458233B-A9B6-9DE8-5FDC-F0BBDCF0538B}"/>
              </a:ext>
            </a:extLst>
          </p:cNvPr>
          <p:cNvSpPr txBox="1"/>
          <p:nvPr/>
        </p:nvSpPr>
        <p:spPr>
          <a:xfrm>
            <a:off x="558218" y="1442627"/>
            <a:ext cx="10365944"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Coarse-to-Fine Optimization</a:t>
            </a:r>
            <a:endParaRPr lang="zh-C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0AA9821-3E55-5015-8409-2916D72A506A}"/>
                  </a:ext>
                </a:extLst>
              </p:cNvPr>
              <p:cNvSpPr txBox="1"/>
              <p:nvPr/>
            </p:nvSpPr>
            <p:spPr>
              <a:xfrm>
                <a:off x="2419600" y="3242518"/>
                <a:ext cx="6351110" cy="8283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𝑐𝑜𝑎𝑟𝑠𝑒</m:t>
                          </m:r>
                        </m:sub>
                      </m:sSub>
                      <m:r>
                        <a:rPr lang="en-US" altLang="zh-CN" i="1">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𝑓𝑎𝑐𝑒</m:t>
                              </m:r>
                            </m:sub>
                          </m:sSub>
                        </m:sub>
                        <m:sup/>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m:t>
                              </m:r>
                              <m:r>
                                <a:rPr lang="en-US" altLang="zh-CN" i="1">
                                  <a:latin typeface="Cambria Math" panose="02040503050406030204" pitchFamily="18" charset="0"/>
                                </a:rPr>
                                <m:t>𝐶</m:t>
                              </m:r>
                              <m:d>
                                <m:dPr>
                                  <m:ctrlPr>
                                    <a:rPr lang="zh-CN"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𝐶</m:t>
                                  </m:r>
                                </m:e>
                              </m:acc>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e>
                      </m:nary>
                      <m:r>
                        <a:rPr lang="en-US" altLang="zh-CN" i="1">
                          <a:latin typeface="Cambria Math" panose="02040503050406030204" pitchFamily="18" charset="0"/>
                        </a:rPr>
                        <m:t>+</m:t>
                      </m:r>
                      <m:r>
                        <a:rPr lang="zh-CN" altLang="en-US" i="1">
                          <a:latin typeface="Cambria Math" panose="02040503050406030204" pitchFamily="18" charset="0"/>
                        </a:rPr>
                        <m:t>𝜆</m:t>
                      </m:r>
                      <m:nary>
                        <m:naryPr>
                          <m:chr m:val="∑"/>
                          <m:limLoc m:val="undOvr"/>
                          <m:supHide m:val="on"/>
                          <m:ctrlPr>
                            <a:rPr lang="zh-CN" altLang="zh-CN" i="1">
                              <a:latin typeface="Cambria Math" panose="02040503050406030204" pitchFamily="18" charset="0"/>
                            </a:rPr>
                          </m:ctrlPr>
                        </m:naryPr>
                        <m:sub>
                          <m:r>
                            <m:rPr>
                              <m:brk/>
                            </m:rPr>
                            <a:rPr lang="en-US" altLang="zh-CN" b="0" i="1" smtClean="0">
                              <a:latin typeface="Cambria Math" panose="02040503050406030204" pitchFamily="18" charset="0"/>
                            </a:rPr>
                            <m:t>𝑗</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b="0" i="1" smtClean="0">
                                  <a:latin typeface="Cambria Math" panose="02040503050406030204" pitchFamily="18" charset="0"/>
                                </a:rPr>
                                <m:t>𝑚𝑜𝑢𝑡h</m:t>
                              </m:r>
                            </m:sub>
                          </m:sSub>
                        </m:sub>
                        <m:sup/>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m:t>
                              </m:r>
                              <m:r>
                                <a:rPr lang="en-US" altLang="zh-CN" i="1">
                                  <a:latin typeface="Cambria Math" panose="02040503050406030204" pitchFamily="18" charset="0"/>
                                </a:rPr>
                                <m:t>𝐶</m:t>
                              </m:r>
                              <m:d>
                                <m:dPr>
                                  <m:ctrlPr>
                                    <a:rPr lang="zh-CN" altLang="zh-CN" i="1">
                                      <a:latin typeface="Cambria Math" panose="02040503050406030204" pitchFamily="18" charset="0"/>
                                    </a:rPr>
                                  </m:ctrlPr>
                                </m:dPr>
                                <m:e>
                                  <m:r>
                                    <a:rPr lang="en-US" altLang="zh-CN" b="0" i="1" smtClean="0">
                                      <a:latin typeface="Cambria Math" panose="02040503050406030204" pitchFamily="18" charset="0"/>
                                    </a:rPr>
                                    <m:t>𝑗</m:t>
                                  </m:r>
                                </m:e>
                              </m:d>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𝐶</m:t>
                                  </m:r>
                                </m:e>
                              </m:acc>
                              <m:r>
                                <a:rPr lang="en-US" altLang="zh-CN" i="1">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e>
                      </m:nary>
                    </m:oMath>
                  </m:oMathPara>
                </a14:m>
                <a:endParaRPr lang="zh-CN" altLang="en-US" i="1" dirty="0">
                  <a:latin typeface="Cambria Math" panose="02040503050406030204" pitchFamily="18" charset="0"/>
                </a:endParaRPr>
              </a:p>
            </p:txBody>
          </p:sp>
        </mc:Choice>
        <mc:Fallback xmlns="">
          <p:sp>
            <p:nvSpPr>
              <p:cNvPr id="12" name="文本框 11">
                <a:extLst>
                  <a:ext uri="{FF2B5EF4-FFF2-40B4-BE49-F238E27FC236}">
                    <a16:creationId xmlns:a16="http://schemas.microsoft.com/office/drawing/2014/main" id="{F0AA9821-3E55-5015-8409-2916D72A506A}"/>
                  </a:ext>
                </a:extLst>
              </p:cNvPr>
              <p:cNvSpPr txBox="1">
                <a:spLocks noRot="1" noChangeAspect="1" noMove="1" noResize="1" noEditPoints="1" noAdjustHandles="1" noChangeArrowheads="1" noChangeShapeType="1" noTextEdit="1"/>
              </p:cNvSpPr>
              <p:nvPr/>
            </p:nvSpPr>
            <p:spPr>
              <a:xfrm>
                <a:off x="2419600" y="3242518"/>
                <a:ext cx="6351110" cy="828368"/>
              </a:xfrm>
              <a:prstGeom prst="rect">
                <a:avLst/>
              </a:prstGeom>
              <a:blipFill>
                <a:blip r:embed="rId5"/>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5C74518D-6900-363C-3E29-995D29014E3D}"/>
              </a:ext>
            </a:extLst>
          </p:cNvPr>
          <p:cNvSpPr txBox="1"/>
          <p:nvPr/>
        </p:nvSpPr>
        <p:spPr>
          <a:xfrm>
            <a:off x="1070514" y="2773046"/>
            <a:ext cx="9924279" cy="430887"/>
          </a:xfrm>
          <a:prstGeom prst="rect">
            <a:avLst/>
          </a:prstGeom>
          <a:noFill/>
        </p:spPr>
        <p:txBody>
          <a:bodyPr wrap="square">
            <a:spAutoFit/>
          </a:bodyPr>
          <a:lstStyle/>
          <a:p>
            <a:pPr marL="342900" indent="-342900" algn="just">
              <a:buFont typeface="Wingdings" panose="05000000000000000000" pitchFamily="2" charset="2"/>
              <a:buChar char="l"/>
            </a:pPr>
            <a:r>
              <a:rPr lang="zh-CN" altLang="en-US" sz="2200" b="1" dirty="0">
                <a:latin typeface="宋体" panose="02010600030101010101" pitchFamily="2" charset="-122"/>
                <a:ea typeface="宋体" panose="02010600030101010101" pitchFamily="2" charset="-122"/>
                <a:cs typeface="Times New Roman" panose="02020603050405020304" pitchFamily="18" charset="0"/>
              </a:rPr>
              <a:t>粗阶段</a:t>
            </a:r>
            <a:r>
              <a:rPr lang="zh-CN" altLang="en-US" sz="2200" dirty="0">
                <a:latin typeface="宋体" panose="02010600030101010101" pitchFamily="2" charset="-122"/>
                <a:ea typeface="宋体" panose="02010600030101010101" pitchFamily="2" charset="-122"/>
                <a:cs typeface="Times New Roman" panose="02020603050405020304" pitchFamily="18" charset="0"/>
              </a:rPr>
              <a:t>：使用</a:t>
            </a:r>
            <a:r>
              <a:rPr lang="en-US" altLang="zh-CN" sz="2200" dirty="0">
                <a:latin typeface="宋体" panose="02010600030101010101" pitchFamily="2" charset="-122"/>
                <a:ea typeface="宋体" panose="02010600030101010101" pitchFamily="2" charset="-122"/>
                <a:cs typeface="Times New Roman" panose="02020603050405020304" pitchFamily="18" charset="0"/>
              </a:rPr>
              <a:t>MSE</a:t>
            </a:r>
            <a:r>
              <a:rPr lang="zh-CN" altLang="en-US" sz="2200" dirty="0">
                <a:latin typeface="宋体" panose="02010600030101010101" pitchFamily="2" charset="-122"/>
                <a:ea typeface="宋体" panose="02010600030101010101" pitchFamily="2" charset="-122"/>
                <a:cs typeface="Times New Roman" panose="02020603050405020304" pitchFamily="18" charset="0"/>
              </a:rPr>
              <a:t>（</a:t>
            </a:r>
            <a:r>
              <a:rPr lang="en-US" altLang="zh-CN" sz="2000" dirty="0">
                <a:ea typeface="宋体" panose="02010600030101010101" pitchFamily="2" charset="-122"/>
                <a:cs typeface="Times New Roman" panose="02020603050405020304" pitchFamily="18" charset="0"/>
              </a:rPr>
              <a:t> Mean Squared Error </a:t>
            </a:r>
            <a:r>
              <a:rPr lang="zh-CN" altLang="en-US" sz="2200" dirty="0">
                <a:latin typeface="宋体" panose="02010600030101010101" pitchFamily="2" charset="-122"/>
                <a:ea typeface="宋体" panose="02010600030101010101" pitchFamily="2" charset="-122"/>
                <a:cs typeface="Times New Roman" panose="02020603050405020304" pitchFamily="18" charset="0"/>
              </a:rPr>
              <a:t>）损失来预测图像</a:t>
            </a:r>
            <a:r>
              <a:rPr lang="en-US" altLang="zh-CN" sz="2200" dirty="0">
                <a:latin typeface="宋体" panose="02010600030101010101" pitchFamily="2" charset="-122"/>
                <a:ea typeface="宋体" panose="02010600030101010101" pitchFamily="2" charset="-122"/>
                <a:cs typeface="Times New Roman" panose="02020603050405020304" pitchFamily="18" charset="0"/>
              </a:rPr>
              <a:t>I</a:t>
            </a:r>
            <a:r>
              <a:rPr lang="zh-CN" altLang="en-US" sz="2200" dirty="0">
                <a:latin typeface="宋体" panose="02010600030101010101" pitchFamily="2" charset="-122"/>
                <a:ea typeface="宋体" panose="02010600030101010101" pitchFamily="2" charset="-122"/>
                <a:cs typeface="Times New Roman" panose="02020603050405020304" pitchFamily="18" charset="0"/>
              </a:rPr>
              <a:t>的颜色</a:t>
            </a:r>
            <a:r>
              <a:rPr lang="en-US" altLang="zh-CN" sz="2200" dirty="0">
                <a:latin typeface="宋体" panose="02010600030101010101" pitchFamily="2" charset="-122"/>
                <a:ea typeface="宋体" panose="02010600030101010101" pitchFamily="2" charset="-122"/>
                <a:cs typeface="Times New Roman" panose="02020603050405020304" pitchFamily="18" charset="0"/>
              </a:rPr>
              <a:t>C</a:t>
            </a:r>
            <a:r>
              <a:rPr lang="zh-CN" altLang="en-US" sz="2200" dirty="0">
                <a:latin typeface="宋体" panose="02010600030101010101" pitchFamily="2" charset="-122"/>
                <a:ea typeface="宋体" panose="02010600030101010101" pitchFamily="2" charset="-122"/>
                <a:cs typeface="Times New Roman" panose="02020603050405020304" pitchFamily="18" charset="0"/>
              </a:rPr>
              <a:t>：</a:t>
            </a:r>
            <a:endParaRPr lang="en-US" altLang="zh-CN" sz="2200" dirty="0">
              <a:latin typeface="宋体" panose="02010600030101010101" pitchFamily="2" charset="-122"/>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86D01309-CF26-7DD7-D661-5788B6503815}"/>
              </a:ext>
            </a:extLst>
          </p:cNvPr>
          <p:cNvSpPr txBox="1"/>
          <p:nvPr/>
        </p:nvSpPr>
        <p:spPr>
          <a:xfrm>
            <a:off x="922870" y="1844684"/>
            <a:ext cx="10001292" cy="919867"/>
          </a:xfrm>
          <a:prstGeom prst="rect">
            <a:avLst/>
          </a:prstGeom>
          <a:noFill/>
        </p:spPr>
        <p:txBody>
          <a:bodyPr wrap="square">
            <a:spAutoFit/>
          </a:bodyPr>
          <a:lstStyle/>
          <a:p>
            <a:pPr indent="304800" algn="just">
              <a:lnSpc>
                <a:spcPct val="120000"/>
              </a:lnSpc>
            </a:pPr>
            <a:r>
              <a:rPr lang="zh-CN" altLang="en-US" sz="2400" dirty="0">
                <a:latin typeface="宋体" panose="02010600030101010101" pitchFamily="2" charset="-122"/>
                <a:ea typeface="宋体" panose="02010600030101010101" pitchFamily="2" charset="-122"/>
                <a:cs typeface="Times New Roman" panose="02020603050405020304" pitchFamily="18" charset="0"/>
              </a:rPr>
              <a:t>同</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AD-</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400" dirty="0">
                <a:latin typeface="宋体" panose="02010600030101010101" pitchFamily="2" charset="-122"/>
                <a:ea typeface="宋体" panose="02010600030101010101" pitchFamily="2" charset="-122"/>
                <a:cs typeface="Times New Roman" panose="02020603050405020304" pitchFamily="18" charset="0"/>
              </a:rPr>
              <a:t>，作者采用了两阶段的由粗到细的训练过程来获得更高的图像质量。</a:t>
            </a:r>
            <a:endParaRPr lang="en-US" altLang="zh-CN" sz="2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36C0B251-B0BB-0904-98B1-7B016C8802A3}"/>
              </a:ext>
            </a:extLst>
          </p:cNvPr>
          <p:cNvSpPr txBox="1"/>
          <p:nvPr/>
        </p:nvSpPr>
        <p:spPr>
          <a:xfrm>
            <a:off x="11046326" y="509744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01E751D-C79F-5BDB-AC4F-CB656A170380}"/>
                  </a:ext>
                </a:extLst>
              </p:cNvPr>
              <p:cNvSpPr txBox="1"/>
              <p:nvPr/>
            </p:nvSpPr>
            <p:spPr>
              <a:xfrm>
                <a:off x="2769600" y="5270811"/>
                <a:ext cx="6196518" cy="7949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𝑓𝑖𝑛𝑒</m:t>
                          </m:r>
                        </m:sub>
                      </m:sSub>
                      <m:r>
                        <a:rPr lang="en-US" altLang="zh-CN" i="1">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𝑝</m:t>
                          </m:r>
                        </m:sub>
                        <m:sup/>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m:t>
                              </m:r>
                              <m:r>
                                <a:rPr lang="en-US" altLang="zh-CN" i="1">
                                  <a:latin typeface="Cambria Math" panose="02040503050406030204" pitchFamily="18" charset="0"/>
                                </a:rPr>
                                <m:t>𝐶</m:t>
                              </m:r>
                              <m:d>
                                <m:dPr>
                                  <m:ctrlPr>
                                    <a:rPr lang="zh-CN"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𝐶</m:t>
                                  </m:r>
                                </m:e>
                              </m:acc>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e>
                      </m:nary>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 </m:t>
                      </m:r>
                      <m:r>
                        <a:rPr lang="en-US" altLang="zh-CN" i="1">
                          <a:latin typeface="Cambria Math" panose="02040503050406030204" pitchFamily="18" charset="0"/>
                        </a:rPr>
                        <m:t>𝐿𝑃𝐼𝑃𝑆</m:t>
                      </m:r>
                      <m:r>
                        <a:rPr lang="en-US" altLang="zh-CN" i="1">
                          <a:latin typeface="Cambria Math" panose="02040503050406030204" pitchFamily="18" charset="0"/>
                        </a:rPr>
                        <m:t>( </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 </m:t>
                      </m:r>
                      <m:r>
                        <a:rPr lang="en-US" altLang="zh-CN" i="1">
                          <a:latin typeface="Cambria Math" panose="02040503050406030204" pitchFamily="18" charset="0"/>
                        </a:rPr>
                        <m:t>𝑃</m:t>
                      </m:r>
                      <m:r>
                        <a:rPr lang="en-US" altLang="zh-CN" i="1">
                          <a:latin typeface="Cambria Math" panose="02040503050406030204" pitchFamily="18" charset="0"/>
                        </a:rPr>
                        <m:t>)</m:t>
                      </m:r>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101E751D-C79F-5BDB-AC4F-CB656A170380}"/>
                  </a:ext>
                </a:extLst>
              </p:cNvPr>
              <p:cNvSpPr txBox="1">
                <a:spLocks noRot="1" noChangeAspect="1" noMove="1" noResize="1" noEditPoints="1" noAdjustHandles="1" noChangeArrowheads="1" noChangeShapeType="1" noTextEdit="1"/>
              </p:cNvSpPr>
              <p:nvPr/>
            </p:nvSpPr>
            <p:spPr>
              <a:xfrm>
                <a:off x="2769600" y="5270811"/>
                <a:ext cx="6196518" cy="794961"/>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9245B15B-1A80-4D87-E33B-4FA82FDD1D1A}"/>
              </a:ext>
            </a:extLst>
          </p:cNvPr>
          <p:cNvSpPr txBox="1"/>
          <p:nvPr/>
        </p:nvSpPr>
        <p:spPr>
          <a:xfrm>
            <a:off x="1070513" y="4074100"/>
            <a:ext cx="9924279" cy="1107996"/>
          </a:xfrm>
          <a:prstGeom prst="rect">
            <a:avLst/>
          </a:prstGeom>
          <a:noFill/>
        </p:spPr>
        <p:txBody>
          <a:bodyPr wrap="square">
            <a:spAutoFit/>
          </a:bodyPr>
          <a:lstStyle/>
          <a:p>
            <a:pPr marL="342900" indent="-342900" algn="just">
              <a:buFont typeface="Wingdings" panose="05000000000000000000" pitchFamily="2" charset="2"/>
              <a:buChar char="l"/>
            </a:pPr>
            <a:r>
              <a:rPr lang="zh-CN" altLang="en-US" sz="2200" b="1" dirty="0">
                <a:latin typeface="宋体" panose="02010600030101010101" pitchFamily="2" charset="-122"/>
                <a:ea typeface="宋体" panose="02010600030101010101" pitchFamily="2" charset="-122"/>
                <a:cs typeface="Times New Roman" panose="02020603050405020304" pitchFamily="18" charset="0"/>
              </a:rPr>
              <a:t>细阶段</a:t>
            </a:r>
            <a:r>
              <a:rPr lang="zh-CN" altLang="en-US" sz="2200" dirty="0">
                <a:latin typeface="宋体" panose="02010600030101010101" pitchFamily="2" charset="-122"/>
                <a:ea typeface="宋体" panose="02010600030101010101" pitchFamily="2" charset="-122"/>
                <a:cs typeface="Times New Roman" panose="02020603050405020304" pitchFamily="18" charset="0"/>
              </a:rPr>
              <a:t>：使用 </a:t>
            </a:r>
            <a:r>
              <a:rPr lang="en-US" altLang="zh-CN" sz="2200" dirty="0">
                <a:latin typeface="宋体" panose="02010600030101010101" pitchFamily="2" charset="-122"/>
                <a:ea typeface="宋体" panose="02010600030101010101" pitchFamily="2" charset="-122"/>
                <a:cs typeface="Times New Roman" panose="02020603050405020304" pitchFamily="18" charset="0"/>
              </a:rPr>
              <a:t>LPIPS </a:t>
            </a:r>
            <a:r>
              <a:rPr lang="zh-CN" altLang="en-US" sz="2200" dirty="0">
                <a:latin typeface="宋体" panose="02010600030101010101" pitchFamily="2" charset="-122"/>
                <a:ea typeface="宋体" panose="02010600030101010101" pitchFamily="2" charset="-122"/>
                <a:cs typeface="Times New Roman" panose="02020603050405020304" pitchFamily="18" charset="0"/>
              </a:rPr>
              <a:t>损失对整体微调，即从整个图像中随机采样一组补丁 </a:t>
            </a:r>
            <a:r>
              <a:rPr lang="en-US" altLang="zh-CN" sz="2200" dirty="0">
                <a:latin typeface="宋体" panose="02010600030101010101" pitchFamily="2" charset="-122"/>
                <a:ea typeface="宋体" panose="02010600030101010101" pitchFamily="2" charset="-122"/>
                <a:cs typeface="Times New Roman" panose="02020603050405020304" pitchFamily="18" charset="0"/>
              </a:rPr>
              <a:t>P</a:t>
            </a:r>
            <a:r>
              <a:rPr lang="zh-CN" altLang="en-US" sz="2200" dirty="0">
                <a:latin typeface="宋体" panose="02010600030101010101" pitchFamily="2" charset="-122"/>
                <a:ea typeface="宋体" panose="02010600030101010101" pitchFamily="2" charset="-122"/>
                <a:cs typeface="Times New Roman" panose="02020603050405020304" pitchFamily="18" charset="0"/>
              </a:rPr>
              <a:t>，并将 </a:t>
            </a:r>
            <a:r>
              <a:rPr lang="en-US" altLang="zh-CN" sz="2200" dirty="0">
                <a:latin typeface="宋体" panose="02010600030101010101" pitchFamily="2" charset="-122"/>
                <a:ea typeface="宋体" panose="02010600030101010101" pitchFamily="2" charset="-122"/>
                <a:cs typeface="Times New Roman" panose="02020603050405020304" pitchFamily="18" charset="0"/>
              </a:rPr>
              <a:t>LPIPS </a:t>
            </a:r>
            <a:r>
              <a:rPr lang="zh-CN" altLang="en-US" sz="2200" dirty="0">
                <a:latin typeface="宋体" panose="02010600030101010101" pitchFamily="2" charset="-122"/>
                <a:ea typeface="宋体" panose="02010600030101010101" pitchFamily="2" charset="-122"/>
                <a:cs typeface="Times New Roman" panose="02020603050405020304" pitchFamily="18" charset="0"/>
              </a:rPr>
              <a:t>（</a:t>
            </a:r>
            <a:r>
              <a:rPr lang="en-US" altLang="zh-CN" sz="2200" dirty="0">
                <a:latin typeface="宋体" panose="02010600030101010101" pitchFamily="2" charset="-122"/>
                <a:ea typeface="宋体" panose="02010600030101010101" pitchFamily="2" charset="-122"/>
                <a:cs typeface="Times New Roman" panose="02020603050405020304" pitchFamily="18" charset="0"/>
              </a:rPr>
              <a:t>Learned Perceptual Image Patch Similarity</a:t>
            </a:r>
            <a:r>
              <a:rPr lang="zh-CN" altLang="en-US" sz="2200" dirty="0">
                <a:latin typeface="宋体" panose="02010600030101010101" pitchFamily="2" charset="-122"/>
                <a:ea typeface="宋体" panose="02010600030101010101" pitchFamily="2" charset="-122"/>
                <a:cs typeface="Times New Roman" panose="02020603050405020304" pitchFamily="18" charset="0"/>
              </a:rPr>
              <a:t>）损失与权重 </a:t>
            </a:r>
            <a:r>
              <a:rPr lang="en-US" altLang="zh-CN" sz="2200" dirty="0">
                <a:latin typeface="宋体" panose="02010600030101010101" pitchFamily="2" charset="-122"/>
                <a:ea typeface="宋体" panose="02010600030101010101" pitchFamily="2" charset="-122"/>
                <a:cs typeface="Times New Roman" panose="02020603050405020304" pitchFamily="18" charset="0"/>
              </a:rPr>
              <a:t>λ </a:t>
            </a:r>
            <a:r>
              <a:rPr lang="zh-CN" altLang="en-US" sz="2200" dirty="0">
                <a:latin typeface="宋体" panose="02010600030101010101" pitchFamily="2" charset="-122"/>
                <a:ea typeface="宋体" panose="02010600030101010101" pitchFamily="2" charset="-122"/>
                <a:cs typeface="Times New Roman" panose="02020603050405020304" pitchFamily="18" charset="0"/>
              </a:rPr>
              <a:t>相结合以增强细节：</a:t>
            </a:r>
            <a:endParaRPr lang="en-US" altLang="zh-CN" sz="2200" dirty="0">
              <a:latin typeface="宋体" panose="02010600030101010101" pitchFamily="2" charset="-122"/>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BA5732A-1C6C-6BE1-DDDA-FA2B82836E9C}"/>
              </a:ext>
            </a:extLst>
          </p:cNvPr>
          <p:cNvSpPr txBox="1"/>
          <p:nvPr/>
        </p:nvSpPr>
        <p:spPr>
          <a:xfrm>
            <a:off x="0" y="6295164"/>
            <a:ext cx="12310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Su Y, Wang S, Wang H. DT-</a:t>
            </a:r>
            <a:r>
              <a:rPr kumimoji="0" lang="en-US" altLang="zh-CN" sz="14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Decomposed Triplane-Hash Neural Radiance Fields For High-Fidelity Talking Portrait Synthesis [C]//ICASSP 2024-2024 IEEE International Conference on Acoustics, Speech and Signal Processing (ICASSP). IEEE, 2024: 3975-3979.</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518548929"/>
      </p:ext>
    </p:extLst>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7539833" y="2441506"/>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8024897" y="2774078"/>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04</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616740" y="3075057"/>
            <a:ext cx="4513984"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实验结果及分析</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4251604185"/>
      </p:ext>
    </p:ext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Experimental Settings</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1316295" y="206961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BE320493-32EC-B22B-C58C-B48C83614B3E}"/>
              </a:ext>
            </a:extLst>
          </p:cNvPr>
          <p:cNvSpPr txBox="1"/>
          <p:nvPr/>
        </p:nvSpPr>
        <p:spPr>
          <a:xfrm>
            <a:off x="1326501" y="1946748"/>
            <a:ext cx="9763219" cy="80021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Dataset</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AD-</a:t>
            </a:r>
            <a:r>
              <a:rPr lang="en-US" altLang="zh-CN" sz="2200"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使用的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Obama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数据集，包含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到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5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分钟的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fps</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为</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25</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视频，分辨率为</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450x450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像素。</a:t>
            </a:r>
          </a:p>
        </p:txBody>
      </p:sp>
      <p:sp>
        <p:nvSpPr>
          <p:cNvPr id="6" name="文本框 5">
            <a:extLst>
              <a:ext uri="{FF2B5EF4-FFF2-40B4-BE49-F238E27FC236}">
                <a16:creationId xmlns:a16="http://schemas.microsoft.com/office/drawing/2014/main" id="{DF84F514-E6BB-E9E3-C87B-132A5F967828}"/>
              </a:ext>
            </a:extLst>
          </p:cNvPr>
          <p:cNvSpPr txBox="1"/>
          <p:nvPr/>
        </p:nvSpPr>
        <p:spPr>
          <a:xfrm>
            <a:off x="1025013" y="2812280"/>
            <a:ext cx="10064707" cy="840615"/>
          </a:xfrm>
          <a:prstGeom prst="rect">
            <a:avLst/>
          </a:prstGeom>
          <a:noFill/>
        </p:spPr>
        <p:txBody>
          <a:bodyPr wrap="square" rtlCol="0">
            <a:spAutoFit/>
          </a:bodyPr>
          <a:lstStyle/>
          <a:p>
            <a:pPr marL="342900">
              <a:lnSpc>
                <a:spcPct val="110000"/>
              </a:lnSpc>
              <a:spcBef>
                <a:spcPts val="200"/>
              </a:spcBef>
              <a:spcAft>
                <a:spcPts val="300"/>
              </a:spcAft>
              <a:buFont typeface="Wingdings" panose="05000000000000000000" pitchFamily="2" charset="2"/>
              <a:buChar char="Ø"/>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Comparison Baselines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与最近基于</a:t>
            </a:r>
            <a:r>
              <a:rPr lang="en-US" altLang="zh-CN" sz="2200"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的具有代表性的方法进行比较，包括</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AD-</a:t>
            </a:r>
            <a:r>
              <a:rPr lang="en-US" altLang="zh-CN" sz="2200"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RAD-</a:t>
            </a:r>
            <a:r>
              <a:rPr lang="en-US" altLang="zh-CN" sz="2200"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ER-</a:t>
            </a:r>
            <a:r>
              <a:rPr lang="en-US" altLang="zh-CN" sz="2200"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等</a:t>
            </a:r>
          </a:p>
        </p:txBody>
      </p:sp>
      <p:sp>
        <p:nvSpPr>
          <p:cNvPr id="8" name="文本框 7">
            <a:extLst>
              <a:ext uri="{FF2B5EF4-FFF2-40B4-BE49-F238E27FC236}">
                <a16:creationId xmlns:a16="http://schemas.microsoft.com/office/drawing/2014/main" id="{D4493B88-EECE-6BC6-E716-AF55FD937FF9}"/>
              </a:ext>
            </a:extLst>
          </p:cNvPr>
          <p:cNvSpPr txBox="1"/>
          <p:nvPr/>
        </p:nvSpPr>
        <p:spPr>
          <a:xfrm>
            <a:off x="11316295" y="384348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3C974D14-FD40-DAD9-DD94-4DC261A2518F}"/>
              </a:ext>
            </a:extLst>
          </p:cNvPr>
          <p:cNvSpPr txBox="1"/>
          <p:nvPr/>
        </p:nvSpPr>
        <p:spPr>
          <a:xfrm>
            <a:off x="1025013" y="3809170"/>
            <a:ext cx="10064707" cy="795795"/>
          </a:xfrm>
          <a:prstGeom prst="rect">
            <a:avLst/>
          </a:prstGeom>
          <a:noFill/>
        </p:spPr>
        <p:txBody>
          <a:bodyPr wrap="square" rtlCol="0">
            <a:spAutoFit/>
          </a:bodyPr>
          <a:lstStyle/>
          <a:p>
            <a:pPr marL="342900">
              <a:lnSpc>
                <a:spcPct val="110000"/>
              </a:lnSpc>
              <a:spcBef>
                <a:spcPts val="200"/>
              </a:spcBef>
              <a:spcAft>
                <a:spcPts val="300"/>
              </a:spcAft>
              <a:buFont typeface="Wingdings" panose="05000000000000000000" pitchFamily="2" charset="2"/>
              <a:buChar char="Ø"/>
            </a:pPr>
            <a:r>
              <a:rPr lang="en-US" altLang="zh-CN" sz="2400" b="1" dirty="0">
                <a:latin typeface="宋体" panose="02010600030101010101" pitchFamily="2" charset="-122"/>
                <a:ea typeface="宋体" panose="02010600030101010101" pitchFamily="2" charset="-122"/>
              </a:rPr>
              <a:t>Implementation Details</a:t>
            </a:r>
            <a:r>
              <a:rPr lang="zh-CN" altLang="en-US" sz="2400" b="1"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使用 </a:t>
            </a:r>
            <a:r>
              <a:rPr lang="en-US" altLang="zh-CN" sz="2000" dirty="0" err="1">
                <a:latin typeface="宋体" panose="02010600030101010101" pitchFamily="2" charset="-122"/>
                <a:ea typeface="宋体" panose="02010600030101010101" pitchFamily="2" charset="-122"/>
              </a:rPr>
              <a:t>PyTorch</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中的 </a:t>
            </a:r>
            <a:r>
              <a:rPr lang="en-US" altLang="zh-CN" sz="2000" dirty="0">
                <a:latin typeface="宋体" panose="02010600030101010101" pitchFamily="2" charset="-122"/>
                <a:ea typeface="宋体" panose="02010600030101010101" pitchFamily="2" charset="-122"/>
              </a:rPr>
              <a:t>Adam </a:t>
            </a:r>
            <a:r>
              <a:rPr lang="zh-CN" altLang="en-US" sz="2000" dirty="0">
                <a:latin typeface="宋体" panose="02010600030101010101" pitchFamily="2" charset="-122"/>
                <a:ea typeface="宋体" panose="02010600030101010101" pitchFamily="2" charset="-122"/>
              </a:rPr>
              <a:t>优化器在单个 </a:t>
            </a:r>
            <a:r>
              <a:rPr lang="en-US" altLang="zh-CN" sz="2000" dirty="0">
                <a:latin typeface="宋体" panose="02010600030101010101" pitchFamily="2" charset="-122"/>
                <a:ea typeface="宋体" panose="02010600030101010101" pitchFamily="2" charset="-122"/>
              </a:rPr>
              <a:t>RTX 3090 GPU </a:t>
            </a:r>
            <a:r>
              <a:rPr lang="zh-CN" altLang="en-US" sz="2000" dirty="0">
                <a:latin typeface="宋体" panose="02010600030101010101" pitchFamily="2" charset="-122"/>
                <a:ea typeface="宋体" panose="02010600030101010101" pitchFamily="2" charset="-122"/>
              </a:rPr>
              <a:t>上对模型进行了大约 </a:t>
            </a:r>
            <a:r>
              <a:rPr lang="en-US" altLang="zh-CN" sz="2000" dirty="0">
                <a:latin typeface="宋体" panose="02010600030101010101" pitchFamily="2" charset="-122"/>
                <a:ea typeface="宋体" panose="02010600030101010101" pitchFamily="2" charset="-122"/>
              </a:rPr>
              <a:t>2.5 </a:t>
            </a:r>
            <a:r>
              <a:rPr lang="zh-CN" altLang="en-US" sz="2000" dirty="0">
                <a:latin typeface="宋体" panose="02010600030101010101" pitchFamily="2" charset="-122"/>
                <a:ea typeface="宋体" panose="02010600030101010101" pitchFamily="2" charset="-122"/>
              </a:rPr>
              <a:t>小时的训练。</a:t>
            </a:r>
          </a:p>
        </p:txBody>
      </p:sp>
      <p:sp>
        <p:nvSpPr>
          <p:cNvPr id="9" name="文本框 8">
            <a:extLst>
              <a:ext uri="{FF2B5EF4-FFF2-40B4-BE49-F238E27FC236}">
                <a16:creationId xmlns:a16="http://schemas.microsoft.com/office/drawing/2014/main" id="{25ACC349-2FD5-E5DE-7621-3AF27AC973F3}"/>
              </a:ext>
            </a:extLst>
          </p:cNvPr>
          <p:cNvSpPr txBox="1"/>
          <p:nvPr/>
        </p:nvSpPr>
        <p:spPr>
          <a:xfrm>
            <a:off x="1025013" y="4854668"/>
            <a:ext cx="10064707" cy="840615"/>
          </a:xfrm>
          <a:prstGeom prst="rect">
            <a:avLst/>
          </a:prstGeom>
          <a:noFill/>
        </p:spPr>
        <p:txBody>
          <a:bodyPr wrap="square" rtlCol="0">
            <a:spAutoFit/>
          </a:bodyPr>
          <a:lstStyle/>
          <a:p>
            <a:pPr marL="342900">
              <a:lnSpc>
                <a:spcPct val="110000"/>
              </a:lnSpc>
              <a:spcBef>
                <a:spcPts val="200"/>
              </a:spcBef>
              <a:spcAft>
                <a:spcPts val="300"/>
              </a:spcAft>
              <a:buFont typeface="Wingdings" panose="05000000000000000000" pitchFamily="2" charset="2"/>
              <a:buChar char="Ø"/>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Quantitative Evaluation</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采用峰值信噪比</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(PSNR)</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、学习感知图像补丁相似度</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(LPIPS)</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、地标距离</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(LMD)</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200" dirty="0" err="1">
                <a:latin typeface="Times New Roman" panose="02020603050405020304" pitchFamily="18" charset="0"/>
                <a:ea typeface="宋体" panose="02010600030101010101" pitchFamily="2" charset="-122"/>
                <a:cs typeface="Times New Roman" panose="02020603050405020304" pitchFamily="18" charset="0"/>
              </a:rPr>
              <a:t>Fŕechet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初始距离</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(FID)</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等指标。</a:t>
            </a:r>
          </a:p>
        </p:txBody>
      </p:sp>
      <p:sp>
        <p:nvSpPr>
          <p:cNvPr id="12" name="文本框 11">
            <a:extLst>
              <a:ext uri="{FF2B5EF4-FFF2-40B4-BE49-F238E27FC236}">
                <a16:creationId xmlns:a16="http://schemas.microsoft.com/office/drawing/2014/main" id="{3789A926-4B69-5B4D-3C53-86212E9A9377}"/>
              </a:ext>
            </a:extLst>
          </p:cNvPr>
          <p:cNvSpPr txBox="1"/>
          <p:nvPr/>
        </p:nvSpPr>
        <p:spPr>
          <a:xfrm>
            <a:off x="11316295" y="299384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3" name="文本框 12">
            <a:extLst>
              <a:ext uri="{FF2B5EF4-FFF2-40B4-BE49-F238E27FC236}">
                <a16:creationId xmlns:a16="http://schemas.microsoft.com/office/drawing/2014/main" id="{9978339E-9132-54D7-1FE7-629611CE62DB}"/>
              </a:ext>
            </a:extLst>
          </p:cNvPr>
          <p:cNvSpPr txBox="1"/>
          <p:nvPr/>
        </p:nvSpPr>
        <p:spPr>
          <a:xfrm>
            <a:off x="11316295" y="509030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5" name="文本框 14">
            <a:extLst>
              <a:ext uri="{FF2B5EF4-FFF2-40B4-BE49-F238E27FC236}">
                <a16:creationId xmlns:a16="http://schemas.microsoft.com/office/drawing/2014/main" id="{19E968CB-EDFC-13FC-A68B-A9A5EEB2B52E}"/>
              </a:ext>
            </a:extLst>
          </p:cNvPr>
          <p:cNvSpPr txBox="1"/>
          <p:nvPr/>
        </p:nvSpPr>
        <p:spPr>
          <a:xfrm>
            <a:off x="0" y="6295164"/>
            <a:ext cx="12310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Su Y, Wang S, Wang H. DT-</a:t>
            </a:r>
            <a:r>
              <a:rPr kumimoji="0" lang="en-US" altLang="zh-CN" sz="14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Decomposed Triplane-Hash Neural Radiance Fields For High-Fidelity Talking Portrait Synthesis [C]//ICASSP 2024-2024 IEEE International Conference on Acoustics, Speech and Signal Processing (ICASSP). IEEE, 2024: 3975-3979.</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006348426"/>
      </p:ext>
    </p:extLst>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dirty="0">
                <a:solidFill>
                  <a:prstClr val="black"/>
                </a:solidFill>
                <a:latin typeface="微软雅黑" panose="020B0503020204020204" charset="-122"/>
                <a:ea typeface="微软雅黑" panose="020B0503020204020204" charset="-122"/>
              </a:rPr>
              <a:t>量化评估</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92152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 name="文本框 7">
            <a:extLst>
              <a:ext uri="{FF2B5EF4-FFF2-40B4-BE49-F238E27FC236}">
                <a16:creationId xmlns:a16="http://schemas.microsoft.com/office/drawing/2014/main" id="{5AC48E48-7833-D38F-4932-D4C8A7D7CFD5}"/>
              </a:ext>
            </a:extLst>
          </p:cNvPr>
          <p:cNvSpPr txBox="1"/>
          <p:nvPr/>
        </p:nvSpPr>
        <p:spPr>
          <a:xfrm>
            <a:off x="0" y="6273225"/>
            <a:ext cx="105836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Li J, Zhang J, Bai X, et al. Efficient region-aware neural radiance fields for high-fidelity talking portrait synthesis [C]//Proceedings of the IEEE/CVF International Conference on Computer Vision. 2023: 7568-7578.</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9" name="图片 8">
            <a:extLst>
              <a:ext uri="{FF2B5EF4-FFF2-40B4-BE49-F238E27FC236}">
                <a16:creationId xmlns:a16="http://schemas.microsoft.com/office/drawing/2014/main" id="{5CE23C85-B426-99E0-2581-67DA7869BF11}"/>
              </a:ext>
            </a:extLst>
          </p:cNvPr>
          <p:cNvPicPr>
            <a:picLocks noChangeAspect="1"/>
          </p:cNvPicPr>
          <p:nvPr/>
        </p:nvPicPr>
        <p:blipFill>
          <a:blip r:embed="rId5"/>
          <a:stretch>
            <a:fillRect/>
          </a:stretch>
        </p:blipFill>
        <p:spPr>
          <a:xfrm>
            <a:off x="835501" y="2372388"/>
            <a:ext cx="10443731" cy="2835845"/>
          </a:xfrm>
          <a:prstGeom prst="rect">
            <a:avLst/>
          </a:prstGeom>
        </p:spPr>
      </p:pic>
      <p:sp>
        <p:nvSpPr>
          <p:cNvPr id="11" name="文本框 10">
            <a:extLst>
              <a:ext uri="{FF2B5EF4-FFF2-40B4-BE49-F238E27FC236}">
                <a16:creationId xmlns:a16="http://schemas.microsoft.com/office/drawing/2014/main" id="{90A8DC4A-9E97-E947-E09C-F088724331F0}"/>
              </a:ext>
            </a:extLst>
          </p:cNvPr>
          <p:cNvSpPr txBox="1"/>
          <p:nvPr/>
        </p:nvSpPr>
        <p:spPr>
          <a:xfrm>
            <a:off x="910886" y="1696633"/>
            <a:ext cx="9944100" cy="46166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数据集</a:t>
            </a:r>
            <a:r>
              <a:rPr lang="en-US" altLang="zh-CN" sz="2400" dirty="0">
                <a:latin typeface="宋体" panose="02010600030101010101" pitchFamily="2" charset="-122"/>
                <a:ea typeface="宋体" panose="02010600030101010101" pitchFamily="2" charset="-122"/>
              </a:rPr>
              <a:t>Obama</a:t>
            </a:r>
            <a:r>
              <a:rPr lang="zh-CN" altLang="en-US" sz="2400" dirty="0">
                <a:latin typeface="宋体" panose="02010600030101010101" pitchFamily="2" charset="-122"/>
                <a:ea typeface="宋体" panose="02010600030101010101" pitchFamily="2" charset="-122"/>
              </a:rPr>
              <a:t>上的定量结果，其数据集分辨率为</a:t>
            </a:r>
            <a:r>
              <a:rPr lang="en-US" altLang="zh-CN" sz="2400" dirty="0">
                <a:latin typeface="宋体" panose="02010600030101010101" pitchFamily="2" charset="-122"/>
                <a:ea typeface="宋体" panose="02010600030101010101" pitchFamily="2" charset="-122"/>
              </a:rPr>
              <a:t>512×512.</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12374795"/>
      </p:ext>
    </p:extLst>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dirty="0">
                <a:solidFill>
                  <a:prstClr val="black"/>
                </a:solidFill>
                <a:latin typeface="微软雅黑" panose="020B0503020204020204" charset="-122"/>
                <a:ea typeface="微软雅黑" panose="020B0503020204020204" charset="-122"/>
              </a:rPr>
              <a:t>量化评估</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92152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66F1B28A-B164-19C5-3051-D6DFEBBA3B52}"/>
              </a:ext>
            </a:extLst>
          </p:cNvPr>
          <p:cNvSpPr txBox="1"/>
          <p:nvPr/>
        </p:nvSpPr>
        <p:spPr>
          <a:xfrm>
            <a:off x="910886" y="1696633"/>
            <a:ext cx="9944100" cy="46166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数据集</a:t>
            </a:r>
            <a:r>
              <a:rPr lang="en-US" altLang="zh-CN" sz="2400" dirty="0">
                <a:latin typeface="宋体" panose="02010600030101010101" pitchFamily="2" charset="-122"/>
                <a:ea typeface="宋体" panose="02010600030101010101" pitchFamily="2" charset="-122"/>
              </a:rPr>
              <a:t>Emmanuel Macron</a:t>
            </a:r>
            <a:r>
              <a:rPr lang="zh-CN" altLang="en-US" sz="2400" dirty="0">
                <a:latin typeface="宋体" panose="02010600030101010101" pitchFamily="2" charset="-122"/>
                <a:ea typeface="宋体" panose="02010600030101010101" pitchFamily="2" charset="-122"/>
              </a:rPr>
              <a:t>上的定量结果，其数据集分辨率为</a:t>
            </a:r>
            <a:r>
              <a:rPr lang="en-US" altLang="zh-CN" sz="2400" dirty="0">
                <a:latin typeface="宋体" panose="02010600030101010101" pitchFamily="2" charset="-122"/>
                <a:ea typeface="宋体" panose="02010600030101010101" pitchFamily="2" charset="-122"/>
              </a:rPr>
              <a:t>512×512.</a:t>
            </a:r>
            <a:endParaRPr lang="zh-CN" altLang="en-US" sz="2400" dirty="0">
              <a:latin typeface="宋体" panose="02010600030101010101" pitchFamily="2" charset="-122"/>
              <a:ea typeface="宋体" panose="02010600030101010101" pitchFamily="2" charset="-122"/>
            </a:endParaRPr>
          </a:p>
        </p:txBody>
      </p:sp>
      <p:pic>
        <p:nvPicPr>
          <p:cNvPr id="9" name="图片 8">
            <a:extLst>
              <a:ext uri="{FF2B5EF4-FFF2-40B4-BE49-F238E27FC236}">
                <a16:creationId xmlns:a16="http://schemas.microsoft.com/office/drawing/2014/main" id="{C0AF9BDB-F2CD-4F98-F029-9CA6BD0012B5}"/>
              </a:ext>
            </a:extLst>
          </p:cNvPr>
          <p:cNvPicPr>
            <a:picLocks noChangeAspect="1"/>
          </p:cNvPicPr>
          <p:nvPr/>
        </p:nvPicPr>
        <p:blipFill>
          <a:blip r:embed="rId5"/>
          <a:stretch>
            <a:fillRect/>
          </a:stretch>
        </p:blipFill>
        <p:spPr>
          <a:xfrm>
            <a:off x="910886" y="2900059"/>
            <a:ext cx="9907333" cy="2007248"/>
          </a:xfrm>
          <a:prstGeom prst="rect">
            <a:avLst/>
          </a:prstGeom>
        </p:spPr>
      </p:pic>
      <p:sp>
        <p:nvSpPr>
          <p:cNvPr id="2" name="文本框 1">
            <a:extLst>
              <a:ext uri="{FF2B5EF4-FFF2-40B4-BE49-F238E27FC236}">
                <a16:creationId xmlns:a16="http://schemas.microsoft.com/office/drawing/2014/main" id="{1BB59BDF-7E8A-58FF-675E-91D081BC9331}"/>
              </a:ext>
            </a:extLst>
          </p:cNvPr>
          <p:cNvSpPr txBox="1"/>
          <p:nvPr/>
        </p:nvSpPr>
        <p:spPr>
          <a:xfrm>
            <a:off x="0" y="6295164"/>
            <a:ext cx="12310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Su Y, Wang S, Wang H. DT-</a:t>
            </a:r>
            <a:r>
              <a:rPr kumimoji="0" lang="en-US" altLang="zh-CN" sz="14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Decomposed Triplane-Hash Neural Radiance Fields For High-Fidelity Talking Portrait Synthesis [C]//ICASSP 2024-2024 IEEE International Conference on Acoustics, Speech and Signal Processing (ICASSP). IEEE, 2024: 3975-3979.</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765037264"/>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6387855C-1533-DE8E-B321-520B7486AFEB}"/>
              </a:ext>
            </a:extLst>
          </p:cNvPr>
          <p:cNvPicPr>
            <a:picLocks noChangeAspect="1"/>
          </p:cNvPicPr>
          <p:nvPr/>
        </p:nvPicPr>
        <p:blipFill>
          <a:blip r:embed="rId5"/>
          <a:stretch>
            <a:fillRect/>
          </a:stretch>
        </p:blipFill>
        <p:spPr>
          <a:xfrm>
            <a:off x="5766221" y="1841761"/>
            <a:ext cx="5449855" cy="4342111"/>
          </a:xfrm>
          <a:prstGeom prst="rect">
            <a:avLst/>
          </a:prstGeom>
        </p:spPr>
      </p:pic>
      <p:pic>
        <p:nvPicPr>
          <p:cNvPr id="9" name="图片 8">
            <a:extLst>
              <a:ext uri="{FF2B5EF4-FFF2-40B4-BE49-F238E27FC236}">
                <a16:creationId xmlns:a16="http://schemas.microsoft.com/office/drawing/2014/main" id="{10E81963-F128-452B-76F1-FDFD5272459E}"/>
              </a:ext>
            </a:extLst>
          </p:cNvPr>
          <p:cNvPicPr>
            <a:picLocks noChangeAspect="1"/>
          </p:cNvPicPr>
          <p:nvPr/>
        </p:nvPicPr>
        <p:blipFill>
          <a:blip r:embed="rId6"/>
          <a:stretch>
            <a:fillRect/>
          </a:stretch>
        </p:blipFill>
        <p:spPr>
          <a:xfrm>
            <a:off x="140954" y="1723090"/>
            <a:ext cx="5353797" cy="4563112"/>
          </a:xfrm>
          <a:prstGeom prst="rect">
            <a:avLst/>
          </a:prstGeom>
        </p:spPr>
      </p:pic>
      <p:grpSp>
        <p:nvGrpSpPr>
          <p:cNvPr id="39" name="组合 38"/>
          <p:cNvGrpSpPr/>
          <p:nvPr/>
        </p:nvGrpSpPr>
        <p:grpSpPr>
          <a:xfrm rot="15433288">
            <a:off x="2915361"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960838"/>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dirty="0">
                <a:solidFill>
                  <a:prstClr val="black"/>
                </a:solidFill>
                <a:latin typeface="微软雅黑" panose="020B0503020204020204" charset="-122"/>
                <a:ea typeface="微软雅黑" panose="020B0503020204020204" charset="-122"/>
              </a:rPr>
              <a:t>质量评估</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5476669" y="3813492"/>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66F1B28A-B164-19C5-3051-D6DFEBBA3B52}"/>
              </a:ext>
            </a:extLst>
          </p:cNvPr>
          <p:cNvSpPr txBox="1"/>
          <p:nvPr/>
        </p:nvSpPr>
        <p:spPr>
          <a:xfrm>
            <a:off x="356338" y="1380978"/>
            <a:ext cx="9944100" cy="46166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生成肖像的关键帧和细节的比较</a:t>
            </a:r>
          </a:p>
        </p:txBody>
      </p:sp>
      <p:sp>
        <p:nvSpPr>
          <p:cNvPr id="16" name="文本框 15">
            <a:extLst>
              <a:ext uri="{FF2B5EF4-FFF2-40B4-BE49-F238E27FC236}">
                <a16:creationId xmlns:a16="http://schemas.microsoft.com/office/drawing/2014/main" id="{25630831-0D09-FB2B-1658-658438087822}"/>
              </a:ext>
            </a:extLst>
          </p:cNvPr>
          <p:cNvSpPr txBox="1"/>
          <p:nvPr/>
        </p:nvSpPr>
        <p:spPr>
          <a:xfrm>
            <a:off x="11254357" y="382815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DC8F9968-F115-337A-A626-D794B7FE4F76}"/>
              </a:ext>
            </a:extLst>
          </p:cNvPr>
          <p:cNvSpPr txBox="1"/>
          <p:nvPr/>
        </p:nvSpPr>
        <p:spPr>
          <a:xfrm>
            <a:off x="0" y="6295164"/>
            <a:ext cx="12310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Su Y, Wang S, Wang H. DT-</a:t>
            </a:r>
            <a:r>
              <a:rPr kumimoji="0" lang="en-US" altLang="zh-CN" sz="14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Decomposed Triplane-Hash Neural Radiance Fields For High-Fidelity Talking Portrait Synthesis [C]//ICASSP 2024-2024 IEEE International Conference on Acoustics, Speech and Signal Processing (ICASSP). IEEE, 2024: 3975-3979.</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978476889"/>
      </p:ext>
    </p:extLst>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218572" y="-499582"/>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no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sp>
        <p:nvSpPr>
          <p:cNvPr id="2" name="文本框 1"/>
          <p:cNvSpPr txBox="1"/>
          <p:nvPr/>
        </p:nvSpPr>
        <p:spPr>
          <a:xfrm>
            <a:off x="2989080" y="2133295"/>
            <a:ext cx="1955165" cy="2123658"/>
          </a:xfrm>
          <a:prstGeom prst="rect">
            <a:avLst/>
          </a:prstGeom>
          <a:noFill/>
        </p:spPr>
        <p:txBody>
          <a:bodyPr wrap="square" rtlCol="0">
            <a:spAutoFit/>
          </a:bodyPr>
          <a:lstStyle/>
          <a:p>
            <a:r>
              <a:rPr lang="zh-CN" altLang="en-US" sz="6600" b="1" dirty="0">
                <a:latin typeface="微软雅黑" panose="020B0503020204020204" charset="-122"/>
                <a:ea typeface="微软雅黑" panose="020B0503020204020204" charset="-122"/>
              </a:rPr>
              <a:t>目</a:t>
            </a:r>
            <a:r>
              <a:rPr lang="en-US" altLang="zh-CN" sz="6600" b="1" dirty="0">
                <a:latin typeface="微软雅黑" panose="020B0503020204020204" charset="-122"/>
                <a:ea typeface="微软雅黑" panose="020B0503020204020204" charset="-122"/>
              </a:rPr>
              <a:t> </a:t>
            </a:r>
            <a:r>
              <a:rPr lang="zh-CN" altLang="en-US" sz="6600" b="1" dirty="0">
                <a:latin typeface="微软雅黑" panose="020B0503020204020204" charset="-122"/>
                <a:ea typeface="微软雅黑" panose="020B0503020204020204" charset="-122"/>
              </a:rPr>
              <a:t>录</a:t>
            </a:r>
          </a:p>
        </p:txBody>
      </p:sp>
      <p:sp>
        <p:nvSpPr>
          <p:cNvPr id="6" name="文本框 5"/>
          <p:cNvSpPr txBox="1"/>
          <p:nvPr/>
        </p:nvSpPr>
        <p:spPr>
          <a:xfrm>
            <a:off x="5188585" y="1088390"/>
            <a:ext cx="4121150" cy="4769485"/>
          </a:xfrm>
          <a:prstGeom prst="rect">
            <a:avLst/>
          </a:prstGeom>
          <a:noFill/>
        </p:spPr>
        <p:txBody>
          <a:bodyPr wrap="square" rtlCol="0">
            <a:spAutoFit/>
          </a:bodyPr>
          <a:lstStyle/>
          <a:p>
            <a:r>
              <a:rPr lang="zh-CN" altLang="en-US" sz="2800" b="1" dirty="0">
                <a:effectLst/>
                <a:latin typeface="微软雅黑" panose="020B0503020204020204" charset="-122"/>
                <a:ea typeface="微软雅黑" panose="020B0503020204020204" charset="-122"/>
              </a:rPr>
              <a:t>一、研究背景</a:t>
            </a:r>
            <a:endParaRPr lang="en-US" altLang="zh-CN" sz="2800" b="1" dirty="0">
              <a:latin typeface="微软雅黑" panose="020B0503020204020204" charset="-122"/>
              <a:ea typeface="微软雅黑" panose="020B0503020204020204" charset="-122"/>
            </a:endParaRPr>
          </a:p>
          <a:p>
            <a:endParaRPr lang="en-US" altLang="zh-CN"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rPr>
              <a:t>二</a:t>
            </a:r>
            <a:r>
              <a:rPr lang="zh-CN" altLang="en-US" sz="2800" b="1" dirty="0">
                <a:latin typeface="微软雅黑" panose="020B0503020204020204" charset="-122"/>
                <a:ea typeface="微软雅黑" panose="020B0503020204020204" charset="-122"/>
              </a:rPr>
              <a:t>、文章创新点</a:t>
            </a:r>
            <a:endParaRPr lang="en-US" altLang="zh-CN" sz="2800" b="1" dirty="0">
              <a:latin typeface="微软雅黑" panose="020B0503020204020204" charset="-122"/>
              <a:ea typeface="微软雅黑" panose="020B0503020204020204" charset="-122"/>
            </a:endParaRPr>
          </a:p>
          <a:p>
            <a:endParaRPr lang="zh-CN" altLang="en-US"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sym typeface="+mn-ea"/>
              </a:rPr>
              <a:t>三、研究内容</a:t>
            </a:r>
            <a:endParaRPr lang="en-US" altLang="zh-CN" sz="2800" b="1" dirty="0">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四、实验和结果分析</a:t>
            </a:r>
          </a:p>
          <a:p>
            <a:endParaRPr lang="zh-CN" altLang="en-US" sz="2800" b="1" dirty="0">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五、结论</a:t>
            </a:r>
            <a:endParaRPr lang="en-US" altLang="zh-CN" sz="2800" b="1" dirty="0">
              <a:effectLst/>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endParaRPr>
          </a:p>
          <a:p>
            <a:endParaRPr lang="zh-CN" altLang="en-US" sz="2400" b="1" dirty="0">
              <a:effectLst/>
              <a:latin typeface="微软雅黑" panose="020B0503020204020204" charset="-122"/>
              <a:ea typeface="微软雅黑" panose="020B0503020204020204" charset="-122"/>
            </a:endParaRPr>
          </a:p>
        </p:txBody>
      </p:sp>
      <p:sp>
        <p:nvSpPr>
          <p:cNvPr id="10" name="文本框 9"/>
          <p:cNvSpPr txBox="1"/>
          <p:nvPr/>
        </p:nvSpPr>
        <p:spPr>
          <a:xfrm rot="5400000">
            <a:off x="1347470" y="2953385"/>
            <a:ext cx="5718175" cy="768350"/>
          </a:xfrm>
          <a:prstGeom prst="rect">
            <a:avLst/>
          </a:prstGeom>
          <a:noFill/>
        </p:spPr>
        <p:txBody>
          <a:bodyPr wrap="square" rtlCol="0" anchor="t">
            <a:spAutoFit/>
          </a:bodyPr>
          <a:lstStyle/>
          <a:p>
            <a:pPr algn="ctr"/>
            <a:r>
              <a:rPr lang="en-US" altLang="zh-CN" sz="4400">
                <a:solidFill>
                  <a:schemeClr val="tx1"/>
                </a:solidFill>
                <a:latin typeface="黑体" panose="02010609060101010101" charset="-122"/>
                <a:ea typeface="黑体" panose="02010609060101010101" charset="-122"/>
                <a:sym typeface="+mn-ea"/>
              </a:rPr>
              <a:t>contents</a:t>
            </a:r>
          </a:p>
        </p:txBody>
      </p:sp>
      <p:grpSp>
        <p:nvGrpSpPr>
          <p:cNvPr id="7" name="组合 6">
            <a:extLst>
              <a:ext uri="{FF2B5EF4-FFF2-40B4-BE49-F238E27FC236}">
                <a16:creationId xmlns:a16="http://schemas.microsoft.com/office/drawing/2014/main" id="{8E5E0ACD-AD5F-F7BA-B3C9-151492733725}"/>
              </a:ext>
            </a:extLst>
          </p:cNvPr>
          <p:cNvGrpSpPr/>
          <p:nvPr/>
        </p:nvGrpSpPr>
        <p:grpSpPr>
          <a:xfrm>
            <a:off x="-161925" y="129540"/>
            <a:ext cx="2284730" cy="636270"/>
            <a:chOff x="1984" y="111"/>
            <a:chExt cx="3598" cy="1002"/>
          </a:xfrm>
        </p:grpSpPr>
        <p:sp>
          <p:nvSpPr>
            <p:cNvPr id="11" name="任意多边形 2">
              <a:extLst>
                <a:ext uri="{FF2B5EF4-FFF2-40B4-BE49-F238E27FC236}">
                  <a16:creationId xmlns:a16="http://schemas.microsoft.com/office/drawing/2014/main" id="{871B6213-5CFD-C660-6D81-CA64EA31EDFD}"/>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77F7C4E8-BAE6-26EC-430F-9489CE0F808F}"/>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4" name="矩形: 圆角 4">
            <a:extLst>
              <a:ext uri="{FF2B5EF4-FFF2-40B4-BE49-F238E27FC236}">
                <a16:creationId xmlns:a16="http://schemas.microsoft.com/office/drawing/2014/main" id="{F87A37DE-1E61-5B2D-DD15-1AFDA49DF754}"/>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消融实验</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329456" y="331009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9" name="图片 8">
            <a:extLst>
              <a:ext uri="{FF2B5EF4-FFF2-40B4-BE49-F238E27FC236}">
                <a16:creationId xmlns:a16="http://schemas.microsoft.com/office/drawing/2014/main" id="{0F0AEBDB-6307-E95A-41D1-C2C846288F01}"/>
              </a:ext>
            </a:extLst>
          </p:cNvPr>
          <p:cNvPicPr>
            <a:picLocks noChangeAspect="1"/>
          </p:cNvPicPr>
          <p:nvPr/>
        </p:nvPicPr>
        <p:blipFill>
          <a:blip r:embed="rId5"/>
          <a:stretch>
            <a:fillRect/>
          </a:stretch>
        </p:blipFill>
        <p:spPr>
          <a:xfrm>
            <a:off x="1450587" y="1697288"/>
            <a:ext cx="9213560" cy="3225604"/>
          </a:xfrm>
          <a:prstGeom prst="rect">
            <a:avLst/>
          </a:prstGeom>
        </p:spPr>
      </p:pic>
      <p:sp>
        <p:nvSpPr>
          <p:cNvPr id="11" name="文本框 10">
            <a:extLst>
              <a:ext uri="{FF2B5EF4-FFF2-40B4-BE49-F238E27FC236}">
                <a16:creationId xmlns:a16="http://schemas.microsoft.com/office/drawing/2014/main" id="{A0B662F0-4FC0-57CE-711F-10C8C7A88DBE}"/>
              </a:ext>
            </a:extLst>
          </p:cNvPr>
          <p:cNvSpPr txBox="1"/>
          <p:nvPr/>
        </p:nvSpPr>
        <p:spPr>
          <a:xfrm>
            <a:off x="2803111" y="5150632"/>
            <a:ext cx="5937979" cy="461665"/>
          </a:xfrm>
          <a:prstGeom prst="rect">
            <a:avLst/>
          </a:prstGeom>
          <a:noFill/>
        </p:spPr>
        <p:txBody>
          <a:bodyPr wrap="square" rtlCol="0">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 Transformer;  F: Finetune;  S: space fusion</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72BB1760-06D4-7EB1-B05C-DD58AC812B33}"/>
              </a:ext>
            </a:extLst>
          </p:cNvPr>
          <p:cNvSpPr txBox="1"/>
          <p:nvPr/>
        </p:nvSpPr>
        <p:spPr>
          <a:xfrm>
            <a:off x="0" y="6295164"/>
            <a:ext cx="12310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Su Y, Wang S, Wang H. DT-</a:t>
            </a:r>
            <a:r>
              <a:rPr kumimoji="0" lang="en-US" altLang="zh-CN" sz="14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Decomposed Triplane-Hash Neural Radiance Fields For High-Fidelity Talking Portrait Synthesis [C]//ICASSP 2024-2024 IEEE International Conference on Acoustics, Speech and Signal Processing (ICASSP). IEEE, 2024: 3975-3979.</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105930762"/>
      </p:ext>
    </p:extLst>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6938115"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05</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4448738" y="3043389"/>
            <a:ext cx="1767586"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结论</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3778147850"/>
      </p:ext>
    </p:extLst>
  </p:cSld>
  <p:clrMapOvr>
    <a:masterClrMapping/>
  </p:clrMapOvr>
  <p:transition>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97485"/>
            <a:ext cx="1218079" cy="52322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结  论</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XJU-ICIRG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1319760" y="1640472"/>
            <a:ext cx="9533107" cy="3963777"/>
          </a:xfrm>
          <a:prstGeom prst="rect">
            <a:avLst/>
          </a:prstGeom>
          <a:noFill/>
        </p:spPr>
        <p:txBody>
          <a:bodyPr wrap="square" rtlCol="0">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提出了使用两个分解的三平面哈希分别表示口部和面部区域的面部特征分解方法。</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将音频特征作为一个残差项引入神经网络，并通过音频</a:t>
            </a:r>
            <a:r>
              <a:rPr lang="en-US" altLang="zh-CN" sz="24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口部</a:t>
            </a:r>
            <a:r>
              <a:rPr lang="en-US" altLang="zh-CN" sz="24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面部</a:t>
            </a:r>
            <a:r>
              <a:rPr lang="en-US" altLang="zh-CN" sz="2400" kern="100" dirty="0">
                <a:latin typeface="宋体" panose="02010600030101010101" pitchFamily="2" charset="-122"/>
                <a:ea typeface="宋体" panose="02010600030101010101" pitchFamily="2" charset="-122"/>
                <a:cs typeface="Times New Roman" panose="02020603050405020304" pitchFamily="18" charset="0"/>
              </a:rPr>
              <a:t>Transformer</a:t>
            </a: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在坐标空间和特征空间中与坐标和特征进行对齐，通过优化口部区域，增强了面部讲话区域的表示能力。</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利用</a:t>
            </a:r>
            <a:r>
              <a:rPr lang="en-US" altLang="zh-CN" sz="2400" kern="100" dirty="0" err="1">
                <a:latin typeface="宋体" panose="02010600030101010101" pitchFamily="2" charset="-122"/>
                <a:ea typeface="宋体" panose="02010600030101010101" pitchFamily="2" charset="-122"/>
                <a:cs typeface="Times New Roman" panose="02020603050405020304" pitchFamily="18" charset="0"/>
              </a:rPr>
              <a:t>NeRF</a:t>
            </a: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的物理表示特性，通过在统一的</a:t>
            </a:r>
            <a:r>
              <a:rPr lang="en-US" altLang="zh-CN" sz="2400" kern="100" dirty="0">
                <a:latin typeface="宋体" panose="02010600030101010101" pitchFamily="2" charset="-122"/>
                <a:ea typeface="宋体" panose="02010600030101010101" pitchFamily="2" charset="-122"/>
                <a:cs typeface="Times New Roman" panose="02020603050405020304" pitchFamily="18" charset="0"/>
              </a:rPr>
              <a:t>3D</a:t>
            </a: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空间中添加体积渲染，增强了面部区域的表示能力</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验结果验证了该方法相较于其他方法具有优越性。</a:t>
            </a:r>
          </a:p>
        </p:txBody>
      </p:sp>
      <p:sp>
        <p:nvSpPr>
          <p:cNvPr id="2" name="矩形: 圆角 4">
            <a:extLst>
              <a:ext uri="{FF2B5EF4-FFF2-40B4-BE49-F238E27FC236}">
                <a16:creationId xmlns:a16="http://schemas.microsoft.com/office/drawing/2014/main" id="{EFC65057-9660-CBFF-BFCC-6EAF73C2ABBD}"/>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Tree>
    <p:extLst>
      <p:ext uri="{BB962C8B-B14F-4D97-AF65-F5344CB8AC3E}">
        <p14:creationId xmlns:p14="http://schemas.microsoft.com/office/powerpoint/2010/main" val="1819563517"/>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4">
            <a:extLst>
              <a:ext uri="{FF2B5EF4-FFF2-40B4-BE49-F238E27FC236}">
                <a16:creationId xmlns:a16="http://schemas.microsoft.com/office/drawing/2014/main" id="{BC276567-6C8C-B70B-6E45-5861646970D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XJU-ICIRG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grpSp>
        <p:nvGrpSpPr>
          <p:cNvPr id="37" name="组合 36"/>
          <p:cNvGrpSpPr/>
          <p:nvPr/>
        </p:nvGrpSpPr>
        <p:grpSpPr>
          <a:xfrm rot="15433288">
            <a:off x="2951347" y="-245645"/>
            <a:ext cx="6361278" cy="7047820"/>
            <a:chOff x="4297364" y="903288"/>
            <a:chExt cx="2946834" cy="3067178"/>
          </a:xfrm>
          <a:solidFill>
            <a:schemeClr val="accent1">
              <a:alpha val="3000"/>
            </a:schemeClr>
          </a:solidFill>
        </p:grpSpPr>
        <p:sp>
          <p:nvSpPr>
            <p:cNvPr id="38"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39"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0"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1"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6" name="组合 5"/>
          <p:cNvGrpSpPr/>
          <p:nvPr/>
        </p:nvGrpSpPr>
        <p:grpSpPr>
          <a:xfrm>
            <a:off x="-161925" y="129540"/>
            <a:ext cx="2284730" cy="636270"/>
            <a:chOff x="1984" y="111"/>
            <a:chExt cx="3598" cy="1002"/>
          </a:xfrm>
        </p:grpSpPr>
        <p:sp>
          <p:nvSpPr>
            <p:cNvPr id="3" name="任意多边形 2"/>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9" name="标题 1">
            <a:extLst>
              <a:ext uri="{FF2B5EF4-FFF2-40B4-BE49-F238E27FC236}">
                <a16:creationId xmlns:a16="http://schemas.microsoft.com/office/drawing/2014/main" id="{25E3AC34-2ED2-9BBD-9FA0-4FE5BE724D47}"/>
              </a:ext>
            </a:extLst>
          </p:cNvPr>
          <p:cNvSpPr txBox="1">
            <a:spLocks/>
          </p:cNvSpPr>
          <p:nvPr/>
        </p:nvSpPr>
        <p:spPr>
          <a:xfrm>
            <a:off x="1524000" y="1122363"/>
            <a:ext cx="9144000"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600" dirty="0">
                <a:latin typeface="微软雅黑" panose="020B0503020204020204" pitchFamily="34" charset="-122"/>
                <a:ea typeface="微软雅黑" panose="020B0503020204020204" pitchFamily="34" charset="-122"/>
              </a:rPr>
              <a:t>组会汇报</a:t>
            </a:r>
            <a:br>
              <a:rPr lang="zh-CN" altLang="en-US" dirty="0"/>
            </a:br>
            <a:endParaRPr lang="zh-CN" altLang="en-US" dirty="0">
              <a:latin typeface="微软雅黑" panose="020B0503020204020204" pitchFamily="34" charset="-122"/>
              <a:ea typeface="微软雅黑" panose="020B0503020204020204" pitchFamily="34" charset="-122"/>
            </a:endParaRPr>
          </a:p>
        </p:txBody>
      </p:sp>
      <p:sp>
        <p:nvSpPr>
          <p:cNvPr id="10" name="副标题 2">
            <a:extLst>
              <a:ext uri="{FF2B5EF4-FFF2-40B4-BE49-F238E27FC236}">
                <a16:creationId xmlns:a16="http://schemas.microsoft.com/office/drawing/2014/main" id="{876CC5B0-1860-324C-4CC2-9F8C0F4D0C6C}"/>
              </a:ext>
            </a:extLst>
          </p:cNvPr>
          <p:cNvSpPr txBox="1">
            <a:spLocks/>
          </p:cNvSpPr>
          <p:nvPr/>
        </p:nvSpPr>
        <p:spPr>
          <a:xfrm>
            <a:off x="980440" y="2489100"/>
            <a:ext cx="10597009" cy="1655762"/>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3600" dirty="0">
                <a:solidFill>
                  <a:srgbClr val="000000"/>
                </a:solidFill>
                <a:latin typeface="微软雅黑" panose="020B0503020204020204" pitchFamily="34" charset="-122"/>
                <a:ea typeface="微软雅黑" panose="020B0503020204020204" pitchFamily="34" charset="-122"/>
                <a:cs typeface="+mj-cs"/>
              </a:rPr>
              <a:t>SD-</a:t>
            </a:r>
            <a:r>
              <a:rPr lang="en-US" altLang="zh-CN" sz="3600" dirty="0" err="1">
                <a:solidFill>
                  <a:srgbClr val="000000"/>
                </a:solidFill>
                <a:latin typeface="微软雅黑" panose="020B0503020204020204" pitchFamily="34" charset="-122"/>
                <a:ea typeface="微软雅黑" panose="020B0503020204020204" pitchFamily="34" charset="-122"/>
                <a:cs typeface="+mj-cs"/>
              </a:rPr>
              <a:t>NeRF</a:t>
            </a:r>
            <a:r>
              <a:rPr lang="en-US" altLang="zh-CN" sz="3600" dirty="0">
                <a:solidFill>
                  <a:srgbClr val="000000"/>
                </a:solidFill>
                <a:latin typeface="微软雅黑" panose="020B0503020204020204" pitchFamily="34" charset="-122"/>
                <a:ea typeface="微软雅黑" panose="020B0503020204020204" pitchFamily="34" charset="-122"/>
                <a:cs typeface="+mj-cs"/>
              </a:rPr>
              <a:t>: Towards Lifelike Talking Head Animation via Spatially-Adaptive Dual-Driven </a:t>
            </a:r>
            <a:r>
              <a:rPr lang="en-US" altLang="zh-CN" sz="3600" dirty="0" err="1">
                <a:solidFill>
                  <a:srgbClr val="000000"/>
                </a:solidFill>
                <a:latin typeface="微软雅黑" panose="020B0503020204020204" pitchFamily="34" charset="-122"/>
                <a:ea typeface="微软雅黑" panose="020B0503020204020204" pitchFamily="34" charset="-122"/>
                <a:cs typeface="+mj-cs"/>
              </a:rPr>
              <a:t>NeRFs</a:t>
            </a:r>
            <a:endParaRPr lang="en-US" altLang="zh-CN" sz="3600" dirty="0">
              <a:solidFill>
                <a:srgbClr val="000000"/>
              </a:solidFill>
              <a:latin typeface="微软雅黑" panose="020B0503020204020204" pitchFamily="34" charset="-122"/>
              <a:ea typeface="微软雅黑" panose="020B0503020204020204" pitchFamily="34" charset="-122"/>
              <a:cs typeface="+mj-cs"/>
            </a:endParaRPr>
          </a:p>
        </p:txBody>
      </p:sp>
      <p:sp>
        <p:nvSpPr>
          <p:cNvPr id="11" name="文本框 10">
            <a:extLst>
              <a:ext uri="{FF2B5EF4-FFF2-40B4-BE49-F238E27FC236}">
                <a16:creationId xmlns:a16="http://schemas.microsoft.com/office/drawing/2014/main" id="{817F2E9C-CE6B-BB86-1C0B-67AB93B77810}"/>
              </a:ext>
            </a:extLst>
          </p:cNvPr>
          <p:cNvSpPr txBox="1"/>
          <p:nvPr/>
        </p:nvSpPr>
        <p:spPr>
          <a:xfrm>
            <a:off x="4385239" y="4339579"/>
            <a:ext cx="3365770" cy="523220"/>
          </a:xfrm>
          <a:prstGeom prst="rect">
            <a:avLst/>
          </a:prstGeom>
          <a:noFill/>
        </p:spPr>
        <p:txBody>
          <a:bodyPr wrap="square" rtlCol="0">
            <a:spAutoFit/>
          </a:bodyPr>
          <a:lstStyle/>
          <a:p>
            <a:pPr algn="ctr"/>
            <a:r>
              <a:rPr lang="zh-CN" altLang="en-US" sz="2800" dirty="0">
                <a:latin typeface="宋体" panose="02010600030101010101" pitchFamily="2" charset="-122"/>
                <a:ea typeface="宋体" panose="02010600030101010101" pitchFamily="2" charset="-122"/>
              </a:rPr>
              <a:t>汇报人：主田横</a:t>
            </a:r>
          </a:p>
        </p:txBody>
      </p:sp>
      <p:sp>
        <p:nvSpPr>
          <p:cNvPr id="12" name="文本框 11">
            <a:extLst>
              <a:ext uri="{FF2B5EF4-FFF2-40B4-BE49-F238E27FC236}">
                <a16:creationId xmlns:a16="http://schemas.microsoft.com/office/drawing/2014/main" id="{306A7589-762E-8AC2-5D21-16F9B83A253F}"/>
              </a:ext>
            </a:extLst>
          </p:cNvPr>
          <p:cNvSpPr txBox="1"/>
          <p:nvPr/>
        </p:nvSpPr>
        <p:spPr>
          <a:xfrm>
            <a:off x="5051721" y="5156972"/>
            <a:ext cx="2088557"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2024.03.04</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27E3685B-D2BC-795E-D94D-0AD5016FB70C}"/>
              </a:ext>
            </a:extLst>
          </p:cNvPr>
          <p:cNvSpPr txBox="1"/>
          <p:nvPr/>
        </p:nvSpPr>
        <p:spPr>
          <a:xfrm>
            <a:off x="0" y="6543228"/>
            <a:ext cx="11034056" cy="338554"/>
          </a:xfrm>
          <a:prstGeom prst="rect">
            <a:avLst/>
          </a:prstGeom>
          <a:noFill/>
        </p:spPr>
        <p:txBody>
          <a:bodyPr wrap="square" rtlCol="0">
            <a:spAutoFit/>
          </a:bodyPr>
          <a:lstStyle/>
          <a:p>
            <a:r>
              <a:rPr lang="zh-CN" altLang="en-US" sz="1600" dirty="0">
                <a:latin typeface="微软雅黑 Light" panose="020B0502040204020203" pitchFamily="34" charset="-122"/>
                <a:ea typeface="微软雅黑 Light" panose="020B0502040204020203" pitchFamily="34" charset="-122"/>
              </a:rPr>
              <a:t>文献作者：</a:t>
            </a:r>
            <a:r>
              <a:rPr lang="pl-PL" altLang="zh-CN" sz="1600" dirty="0">
                <a:latin typeface="微软雅黑 Light" panose="020B0502040204020203" pitchFamily="34" charset="-122"/>
                <a:ea typeface="微软雅黑 Light" panose="020B0502040204020203" pitchFamily="34" charset="-122"/>
              </a:rPr>
              <a:t>Shen S, Li W, Huang X, et al.</a:t>
            </a:r>
            <a:endParaRPr lang="zh-CN" altLang="en-US" sz="16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411233344"/>
      </p:ext>
    </p:extLst>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218572" y="-499582"/>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no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sp>
        <p:nvSpPr>
          <p:cNvPr id="2" name="文本框 1"/>
          <p:cNvSpPr txBox="1"/>
          <p:nvPr/>
        </p:nvSpPr>
        <p:spPr>
          <a:xfrm>
            <a:off x="2989080" y="2133295"/>
            <a:ext cx="1955165" cy="2123658"/>
          </a:xfrm>
          <a:prstGeom prst="rect">
            <a:avLst/>
          </a:prstGeom>
          <a:noFill/>
        </p:spPr>
        <p:txBody>
          <a:bodyPr wrap="square" rtlCol="0">
            <a:spAutoFit/>
          </a:bodyPr>
          <a:lstStyle/>
          <a:p>
            <a:r>
              <a:rPr lang="zh-CN" altLang="en-US" sz="6600" b="1" dirty="0">
                <a:latin typeface="微软雅黑" panose="020B0503020204020204" charset="-122"/>
                <a:ea typeface="微软雅黑" panose="020B0503020204020204" charset="-122"/>
              </a:rPr>
              <a:t>目</a:t>
            </a:r>
            <a:r>
              <a:rPr lang="en-US" altLang="zh-CN" sz="6600" b="1" dirty="0">
                <a:latin typeface="微软雅黑" panose="020B0503020204020204" charset="-122"/>
                <a:ea typeface="微软雅黑" panose="020B0503020204020204" charset="-122"/>
              </a:rPr>
              <a:t> </a:t>
            </a:r>
            <a:r>
              <a:rPr lang="zh-CN" altLang="en-US" sz="6600" b="1" dirty="0">
                <a:latin typeface="微软雅黑" panose="020B0503020204020204" charset="-122"/>
                <a:ea typeface="微软雅黑" panose="020B0503020204020204" charset="-122"/>
              </a:rPr>
              <a:t>录</a:t>
            </a:r>
          </a:p>
        </p:txBody>
      </p:sp>
      <p:sp>
        <p:nvSpPr>
          <p:cNvPr id="6" name="文本框 5"/>
          <p:cNvSpPr txBox="1"/>
          <p:nvPr/>
        </p:nvSpPr>
        <p:spPr>
          <a:xfrm>
            <a:off x="5188585" y="1088390"/>
            <a:ext cx="4121150" cy="4769485"/>
          </a:xfrm>
          <a:prstGeom prst="rect">
            <a:avLst/>
          </a:prstGeom>
          <a:noFill/>
        </p:spPr>
        <p:txBody>
          <a:bodyPr wrap="square" rtlCol="0">
            <a:spAutoFit/>
          </a:bodyPr>
          <a:lstStyle/>
          <a:p>
            <a:r>
              <a:rPr lang="zh-CN" altLang="en-US" sz="2800" b="1" dirty="0">
                <a:effectLst/>
                <a:latin typeface="微软雅黑" panose="020B0503020204020204" charset="-122"/>
                <a:ea typeface="微软雅黑" panose="020B0503020204020204" charset="-122"/>
              </a:rPr>
              <a:t>一、研究背景</a:t>
            </a:r>
            <a:endParaRPr lang="en-US" altLang="zh-CN" sz="2800" b="1" dirty="0">
              <a:latin typeface="微软雅黑" panose="020B0503020204020204" charset="-122"/>
              <a:ea typeface="微软雅黑" panose="020B0503020204020204" charset="-122"/>
            </a:endParaRPr>
          </a:p>
          <a:p>
            <a:endParaRPr lang="en-US" altLang="zh-CN"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rPr>
              <a:t>二</a:t>
            </a:r>
            <a:r>
              <a:rPr lang="zh-CN" altLang="en-US" sz="2800" b="1" dirty="0">
                <a:latin typeface="微软雅黑" panose="020B0503020204020204" charset="-122"/>
                <a:ea typeface="微软雅黑" panose="020B0503020204020204" charset="-122"/>
              </a:rPr>
              <a:t>、文章创新点</a:t>
            </a:r>
            <a:endParaRPr lang="en-US" altLang="zh-CN" sz="2800" b="1" dirty="0">
              <a:latin typeface="微软雅黑" panose="020B0503020204020204" charset="-122"/>
              <a:ea typeface="微软雅黑" panose="020B0503020204020204" charset="-122"/>
            </a:endParaRPr>
          </a:p>
          <a:p>
            <a:endParaRPr lang="zh-CN" altLang="en-US"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sym typeface="+mn-ea"/>
              </a:rPr>
              <a:t>三、研究内容</a:t>
            </a:r>
            <a:endParaRPr lang="en-US" altLang="zh-CN" sz="2800" b="1" dirty="0">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四、实验和结果分析</a:t>
            </a:r>
          </a:p>
          <a:p>
            <a:endParaRPr lang="zh-CN" altLang="en-US" sz="2800" b="1" dirty="0">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五、结论</a:t>
            </a:r>
            <a:endParaRPr lang="en-US" altLang="zh-CN" sz="2800" b="1" dirty="0">
              <a:effectLst/>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endParaRPr>
          </a:p>
          <a:p>
            <a:endParaRPr lang="zh-CN" altLang="en-US" sz="2400" b="1" dirty="0">
              <a:effectLst/>
              <a:latin typeface="微软雅黑" panose="020B0503020204020204" charset="-122"/>
              <a:ea typeface="微软雅黑" panose="020B0503020204020204" charset="-122"/>
            </a:endParaRPr>
          </a:p>
        </p:txBody>
      </p:sp>
      <p:sp>
        <p:nvSpPr>
          <p:cNvPr id="10" name="文本框 9"/>
          <p:cNvSpPr txBox="1"/>
          <p:nvPr/>
        </p:nvSpPr>
        <p:spPr>
          <a:xfrm rot="5400000">
            <a:off x="1347470" y="2953385"/>
            <a:ext cx="5718175" cy="768350"/>
          </a:xfrm>
          <a:prstGeom prst="rect">
            <a:avLst/>
          </a:prstGeom>
          <a:noFill/>
        </p:spPr>
        <p:txBody>
          <a:bodyPr wrap="square" rtlCol="0" anchor="t">
            <a:spAutoFit/>
          </a:bodyPr>
          <a:lstStyle/>
          <a:p>
            <a:pPr algn="ctr"/>
            <a:r>
              <a:rPr lang="en-US" altLang="zh-CN" sz="4400">
                <a:solidFill>
                  <a:schemeClr val="tx1"/>
                </a:solidFill>
                <a:latin typeface="黑体" panose="02010609060101010101" charset="-122"/>
                <a:ea typeface="黑体" panose="02010609060101010101" charset="-122"/>
                <a:sym typeface="+mn-ea"/>
              </a:rPr>
              <a:t>contents</a:t>
            </a:r>
          </a:p>
        </p:txBody>
      </p:sp>
      <p:grpSp>
        <p:nvGrpSpPr>
          <p:cNvPr id="7" name="组合 6">
            <a:extLst>
              <a:ext uri="{FF2B5EF4-FFF2-40B4-BE49-F238E27FC236}">
                <a16:creationId xmlns:a16="http://schemas.microsoft.com/office/drawing/2014/main" id="{8E5E0ACD-AD5F-F7BA-B3C9-151492733725}"/>
              </a:ext>
            </a:extLst>
          </p:cNvPr>
          <p:cNvGrpSpPr/>
          <p:nvPr/>
        </p:nvGrpSpPr>
        <p:grpSpPr>
          <a:xfrm>
            <a:off x="-161925" y="129540"/>
            <a:ext cx="2284730" cy="636270"/>
            <a:chOff x="1984" y="111"/>
            <a:chExt cx="3598" cy="1002"/>
          </a:xfrm>
        </p:grpSpPr>
        <p:sp>
          <p:nvSpPr>
            <p:cNvPr id="11" name="任意多边形 2">
              <a:extLst>
                <a:ext uri="{FF2B5EF4-FFF2-40B4-BE49-F238E27FC236}">
                  <a16:creationId xmlns:a16="http://schemas.microsoft.com/office/drawing/2014/main" id="{871B6213-5CFD-C660-6D81-CA64EA31EDFD}"/>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77F7C4E8-BAE6-26EC-430F-9489CE0F808F}"/>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4" name="矩形: 圆角 4">
            <a:extLst>
              <a:ext uri="{FF2B5EF4-FFF2-40B4-BE49-F238E27FC236}">
                <a16:creationId xmlns:a16="http://schemas.microsoft.com/office/drawing/2014/main" id="{F87A37DE-1E61-5B2D-DD15-1AFDA49DF754}"/>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XJU-ICIRG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2937610640"/>
      </p:ext>
    </p:extLst>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rPr>
              <a:t>01</a:t>
            </a:r>
            <a:endParaRPr kumimoji="0" lang="zh-CN" altLang="en-US"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algn="dist"/>
            <a:r>
              <a:rPr lang="zh-CN" altLang="en-US" sz="4000" b="1" dirty="0">
                <a:effectLst/>
                <a:latin typeface="微软雅黑" panose="020B0503020204020204" charset="-122"/>
                <a:ea typeface="微软雅黑" panose="020B0503020204020204" charset="-122"/>
                <a:sym typeface="+mn-ea"/>
              </a:rPr>
              <a:t>研究背景</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XJU-ICIRG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3437869855"/>
      </p:ext>
    </p:extLst>
  </p:cSld>
  <p:clrMapOvr>
    <a:masterClrMapping/>
  </p:clrMapOvr>
  <p:transition>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97485"/>
            <a:ext cx="5435600" cy="521970"/>
          </a:xfrm>
          <a:prstGeom prst="rect">
            <a:avLst/>
          </a:prstGeom>
          <a:noFill/>
        </p:spPr>
        <p:txBody>
          <a:bodyPr wrap="square" rtlCol="0">
            <a:spAutoFit/>
          </a:bodyPr>
          <a:lstStyle/>
          <a:p>
            <a:r>
              <a:rPr lang="zh-CN" altLang="en-US" sz="2800" b="1" dirty="0">
                <a:solidFill>
                  <a:srgbClr val="4472C4"/>
                </a:solidFill>
                <a:effectLst/>
                <a:latin typeface="微软雅黑" panose="020B0503020204020204" charset="-122"/>
                <a:ea typeface="微软雅黑" panose="020B0503020204020204" charset="-122"/>
                <a:sym typeface="+mn-ea"/>
              </a:rPr>
              <a:t>研 究 背 景</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XJU-ICIRG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880955" y="794957"/>
            <a:ext cx="10607411" cy="584775"/>
          </a:xfrm>
          <a:prstGeom prst="rect">
            <a:avLst/>
          </a:prstGeom>
          <a:noFill/>
        </p:spPr>
        <p:txBody>
          <a:bodyPr wrap="square" rtlCol="0">
            <a:spAutoFit/>
          </a:bodyPr>
          <a:lstStyle/>
          <a:p>
            <a:pPr marL="285750" indent="-285750">
              <a:buFont typeface="Wingdings" panose="05000000000000000000" pitchFamily="2" charset="2"/>
              <a:buChar char="u"/>
            </a:pP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rPr>
              <a:t>过去的工作及其存在的问题：</a:t>
            </a:r>
            <a:endParaRPr lang="en-US" altLang="zh-CN"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7C6B130C-9D85-6EC2-6C39-77C4C40B05D5}"/>
              </a:ext>
            </a:extLst>
          </p:cNvPr>
          <p:cNvSpPr txBox="1"/>
          <p:nvPr/>
        </p:nvSpPr>
        <p:spPr>
          <a:xfrm>
            <a:off x="1006044" y="1494312"/>
            <a:ext cx="10160540" cy="4481933"/>
          </a:xfrm>
          <a:prstGeom prst="rect">
            <a:avLst/>
          </a:prstGeom>
          <a:noFill/>
        </p:spPr>
        <p:txBody>
          <a:bodyPr wrap="square">
            <a:spAutoFit/>
          </a:bodyPr>
          <a:lstStyle/>
          <a:p>
            <a:pPr indent="457200">
              <a:lnSpc>
                <a:spcPct val="120000"/>
              </a:lnSpc>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近年来，音频驱动的说话头部动画技术取得了重大进展。在这些方法中，基于</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2D</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的方法通常依赖于中间特征表示（如面部关键点）和图像到图像的转换技术，它们能够生成视觉上吸引人的结果，但往往缺乏对头部</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结构的建模，导致多视角下的</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一致性难以保证。</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20000"/>
              </a:lnSpc>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的方法比基于</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2D</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的方法更能保持生成头部的</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一致性，从而产生更自然的结果。然而，这些基于</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模型的方法通常涉及到多阶段的训练过程，每个阶段都可能引入误差，从而在累积误差的影响下降低最终动画的质量。此外，这类方法在处理自发面部运动（如眨眼和眉毛运动）时的控制能力有限，很难通过仅仅依赖音频信号来实现自然和逼真的面部表情和动作。</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99081825"/>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02</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文章创新点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978317278"/>
      </p:ext>
    </p:extLst>
  </p:cSld>
  <p:clrMapOvr>
    <a:masterClrMapping/>
  </p:clrMapOvr>
  <p:transition>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文章</a:t>
            </a:r>
            <a:r>
              <a:rPr lang="zh-CN" altLang="en-US" sz="2800" b="1" dirty="0">
                <a:solidFill>
                  <a:srgbClr val="4472C4"/>
                </a:solidFill>
                <a:effectLst/>
                <a:latin typeface="微软雅黑" panose="020B0503020204020204" charset="-122"/>
                <a:ea typeface="微软雅黑" panose="020B0503020204020204" charset="-122"/>
                <a:sym typeface="+mn-ea"/>
              </a:rPr>
              <a:t>创新点</a:t>
            </a:r>
          </a:p>
        </p:txBody>
      </p:sp>
      <p:sp>
        <p:nvSpPr>
          <p:cNvPr id="9" name="文本框 8"/>
          <p:cNvSpPr txBox="1"/>
          <p:nvPr>
            <p:custDataLst>
              <p:tags r:id="rId1"/>
            </p:custDataLst>
          </p:nvPr>
        </p:nvSpPr>
        <p:spPr>
          <a:xfrm>
            <a:off x="349513" y="1001154"/>
            <a:ext cx="2930400" cy="584775"/>
          </a:xfrm>
          <a:prstGeom prst="rect">
            <a:avLst/>
          </a:prstGeom>
          <a:noFill/>
        </p:spPr>
        <p:txBody>
          <a:bodyPr wrap="square" rtlCol="0">
            <a:spAutoFit/>
          </a:bodyPr>
          <a:lstStyle/>
          <a:p>
            <a:pPr marL="457200" indent="-457200">
              <a:buFont typeface="微软雅黑" panose="020B0503020204020204" pitchFamily="34" charset="-122"/>
              <a:buChar char="★"/>
            </a:pPr>
            <a:r>
              <a:rPr lang="zh-CN" altLang="en-US" sz="3200" b="1" dirty="0">
                <a:latin typeface="微软雅黑" panose="020B0503020204020204" charset="-122"/>
                <a:ea typeface="微软雅黑" panose="020B0503020204020204" charset="-122"/>
              </a:rPr>
              <a:t>创新点：</a:t>
            </a:r>
          </a:p>
        </p:txBody>
      </p:sp>
      <p:sp>
        <p:nvSpPr>
          <p:cNvPr id="14" name="矩形: 圆角 4"/>
          <p:cNvSpPr/>
          <p:nvPr>
            <p:custDataLst>
              <p:tags r:id="rId2"/>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XJU-ICIRG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0" name="文本框 9">
            <a:extLst>
              <a:ext uri="{FF2B5EF4-FFF2-40B4-BE49-F238E27FC236}">
                <a16:creationId xmlns:a16="http://schemas.microsoft.com/office/drawing/2014/main" id="{7FCF3FD4-98DD-F089-23EB-120F6AA5E18C}"/>
              </a:ext>
            </a:extLst>
          </p:cNvPr>
          <p:cNvSpPr txBox="1"/>
          <p:nvPr/>
        </p:nvSpPr>
        <p:spPr>
          <a:xfrm>
            <a:off x="979528" y="1645067"/>
            <a:ext cx="10567204" cy="1418915"/>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提出了一种全新的端到端方法。该方法通过直接学习条件化的神经辐射场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(Neural Radiance Field, </a:t>
            </a: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NeRF</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，隐式地掌握</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结构，避免了多阶段处理过程中可能产生的误差累积，从而提高了生成动画的自然性和真实感。</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51DC7B48-255B-8981-6279-E64FBD6DBD50}"/>
              </a:ext>
            </a:extLst>
          </p:cNvPr>
          <p:cNvSpPr txBox="1"/>
          <p:nvPr/>
        </p:nvSpPr>
        <p:spPr>
          <a:xfrm>
            <a:off x="979528" y="3020579"/>
            <a:ext cx="10679072" cy="1880579"/>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提出了一个音频</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运动双驱动的</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(Spatially-adaptive Dual-driven facial Neural Radiance Field,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SD-</a:t>
            </a: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NeRF</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，强调了除了音频信号外，自发面部运动（如眨眼和眉毛运动）对于生成逼真说话头部动画的重要性。通过将这些自发面部运动信息作为额外的驱动因素，模型能够产生更加自然和真实的面部表情和动作。</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CEDE94F6-A1DC-71CC-55D6-8FFAFF894BA6}"/>
              </a:ext>
            </a:extLst>
          </p:cNvPr>
          <p:cNvSpPr txBox="1"/>
          <p:nvPr/>
        </p:nvSpPr>
        <p:spPr>
          <a:xfrm>
            <a:off x="979528" y="4867287"/>
            <a:ext cx="10567204" cy="1405193"/>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为了动态调整音频和运动信息在不同面部区域的影响强度，本文提出了一个空间自适应的双驱动</a:t>
            </a:r>
            <a:r>
              <a:rPr lang="en-US" altLang="zh-CN" sz="2000" dirty="0" err="1">
                <a:latin typeface="宋体" panose="02010600030101010101" pitchFamily="2" charset="-122"/>
                <a:ea typeface="宋体" panose="02010600030101010101" pitchFamily="2" charset="-122"/>
              </a:rPr>
              <a:t>NeRF</a:t>
            </a:r>
            <a:r>
              <a:rPr lang="zh-CN" altLang="en-US" sz="2000" dirty="0">
                <a:latin typeface="宋体" panose="02010600030101010101" pitchFamily="2" charset="-122"/>
                <a:ea typeface="宋体" panose="02010600030101010101" pitchFamily="2" charset="-122"/>
              </a:rPr>
              <a:t>模型。这一模型通过引入空间自适应的交叉注意机制，使得音频和运动信息能够根据面部不同区域的特点被自适应地融合，实现了更精细的面部控制。</a:t>
            </a:r>
            <a:endParaRPr lang="en-US" altLang="zh-CN"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73033933"/>
      </p:ext>
    </p:extLst>
  </p:cSld>
  <p:clrMapOvr>
    <a:masterClrMapping/>
  </p:clrMapOvr>
  <p:transition>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03</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研究内容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1809117255"/>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rPr>
              <a:t>01</a:t>
            </a:r>
            <a:endParaRPr kumimoji="0" lang="zh-CN" altLang="en-US"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algn="dist"/>
            <a:r>
              <a:rPr lang="zh-CN" altLang="en-US" sz="4000" b="1" dirty="0">
                <a:effectLst/>
                <a:latin typeface="微软雅黑" panose="020B0503020204020204" charset="-122"/>
                <a:ea typeface="微软雅黑" panose="020B0503020204020204" charset="-122"/>
                <a:sym typeface="+mn-ea"/>
              </a:rPr>
              <a:t>研究背景</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cSld>
  <p:clrMapOvr>
    <a:masterClrMapping/>
  </p:clrMapOvr>
  <p:transition>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9" name="文本框 8"/>
          <p:cNvSpPr txBox="1"/>
          <p:nvPr>
            <p:custDataLst>
              <p:tags r:id="rId1"/>
            </p:custDataLst>
          </p:nvPr>
        </p:nvSpPr>
        <p:spPr>
          <a:xfrm>
            <a:off x="267364" y="1064201"/>
            <a:ext cx="301399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整体框架：</a:t>
            </a:r>
          </a:p>
        </p:txBody>
      </p:sp>
      <p:sp>
        <p:nvSpPr>
          <p:cNvPr id="14" name="矩形: 圆角 4"/>
          <p:cNvSpPr/>
          <p:nvPr>
            <p:custDataLst>
              <p:tags r:id="rId2"/>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3" name="文本框 12">
            <a:extLst>
              <a:ext uri="{FF2B5EF4-FFF2-40B4-BE49-F238E27FC236}">
                <a16:creationId xmlns:a16="http://schemas.microsoft.com/office/drawing/2014/main" id="{4D4DD556-A812-AC48-9CFA-FBB070E83526}"/>
              </a:ext>
            </a:extLst>
          </p:cNvPr>
          <p:cNvSpPr txBox="1"/>
          <p:nvPr/>
        </p:nvSpPr>
        <p:spPr>
          <a:xfrm>
            <a:off x="11200525" y="3722072"/>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5" name="图片 4">
            <a:extLst>
              <a:ext uri="{FF2B5EF4-FFF2-40B4-BE49-F238E27FC236}">
                <a16:creationId xmlns:a16="http://schemas.microsoft.com/office/drawing/2014/main" id="{85A75FB9-67BE-0590-DFA4-03ED75683C0E}"/>
              </a:ext>
            </a:extLst>
          </p:cNvPr>
          <p:cNvPicPr>
            <a:picLocks noChangeAspect="1"/>
          </p:cNvPicPr>
          <p:nvPr/>
        </p:nvPicPr>
        <p:blipFill>
          <a:blip r:embed="rId5"/>
          <a:stretch>
            <a:fillRect/>
          </a:stretch>
        </p:blipFill>
        <p:spPr>
          <a:xfrm>
            <a:off x="1941495" y="1667034"/>
            <a:ext cx="8231743" cy="4302089"/>
          </a:xfrm>
          <a:prstGeom prst="rect">
            <a:avLst/>
          </a:prstGeom>
        </p:spPr>
      </p:pic>
      <p:sp>
        <p:nvSpPr>
          <p:cNvPr id="6" name="文本框 5">
            <a:extLst>
              <a:ext uri="{FF2B5EF4-FFF2-40B4-BE49-F238E27FC236}">
                <a16:creationId xmlns:a16="http://schemas.microsoft.com/office/drawing/2014/main" id="{EAC08E4B-D58D-A8FF-4711-ADD8BC8ED5F7}"/>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Shen S, Li W, Huang X, et al. SD-</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Towards Lifelike Talking Head Animation via Spatially-adaptive Dual-driven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NeRFs</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[J]. IEEE Transactions on Multimedia, 2023.</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926544669"/>
      </p:ext>
    </p:extLst>
  </p:cSld>
  <p:clrMapOvr>
    <a:masterClrMapping/>
  </p:clrMapOvr>
  <p:transition>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31663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7779BC2-A274-EA9A-227B-98CB0C6153CD}"/>
                  </a:ext>
                </a:extLst>
              </p:cNvPr>
              <p:cNvSpPr txBox="1"/>
              <p:nvPr/>
            </p:nvSpPr>
            <p:spPr>
              <a:xfrm>
                <a:off x="672388" y="2085901"/>
                <a:ext cx="10707915" cy="108036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头部姿态</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的处理：</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采用基于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Face2Face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的人脸跟踪方法来估计头部姿态</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P={R,T}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。由于相机与人头之间的相对运动，所以可以认为人头是静止的，因此将相机姿态</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d={</a:t>
                </a:r>
                <a14:m>
                  <m:oMath xmlns:m="http://schemas.openxmlformats.org/officeDocument/2006/math">
                    <m:r>
                      <a:rPr lang="zh-CN" altLang="en-US" sz="2000" i="1" smtClean="0">
                        <a:latin typeface="Cambria Math" panose="02040503050406030204" pitchFamily="18" charset="0"/>
                        <a:ea typeface="宋体" panose="02010600030101010101" pitchFamily="2" charset="-122"/>
                        <a:cs typeface="Times New Roman" panose="02020603050405020304" pitchFamily="18" charset="0"/>
                      </a:rPr>
                      <m:t>𝜃</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2000" b="0" i="1" smtClean="0">
                        <a:latin typeface="Cambria Math" panose="02040503050406030204" pitchFamily="18" charset="0"/>
                        <a:ea typeface="宋体" panose="02010600030101010101" pitchFamily="2" charset="-122"/>
                        <a:cs typeface="Times New Roman" panose="02020603050405020304" pitchFamily="18" charset="0"/>
                      </a:rPr>
                      <m:t>𝜑</m:t>
                    </m:r>
                  </m:oMath>
                </a14:m>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计算为人头姿态</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的逆。在获得相机姿态</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后，就可以确定相机射线的起点和方向进行射线采样。</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E7779BC2-A274-EA9A-227B-98CB0C6153CD}"/>
                  </a:ext>
                </a:extLst>
              </p:cNvPr>
              <p:cNvSpPr txBox="1">
                <a:spLocks noRot="1" noChangeAspect="1" noMove="1" noResize="1" noEditPoints="1" noAdjustHandles="1" noChangeArrowheads="1" noChangeShapeType="1" noTextEdit="1"/>
              </p:cNvSpPr>
              <p:nvPr/>
            </p:nvSpPr>
            <p:spPr>
              <a:xfrm>
                <a:off x="672388" y="2085901"/>
                <a:ext cx="10707915" cy="1080360"/>
              </a:xfrm>
              <a:prstGeom prst="rect">
                <a:avLst/>
              </a:prstGeom>
              <a:blipFill>
                <a:blip r:embed="rId5"/>
                <a:stretch>
                  <a:fillRect l="-512" t="-3955" b="-96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CD7A4C3-FA2E-A256-71A1-72410E68AC57}"/>
                  </a:ext>
                </a:extLst>
              </p:cNvPr>
              <p:cNvSpPr txBox="1"/>
              <p:nvPr/>
            </p:nvSpPr>
            <p:spPr>
              <a:xfrm>
                <a:off x="672388" y="3271611"/>
                <a:ext cx="10707916" cy="1443921"/>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音频信号处理</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：利用预训练的基于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RNN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DeepSpeech</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模型来编码音频信号，以更好地捕捉时间信息。遵循</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Voca</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的做法，对于每一帧视频，在一个包含</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16</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个时间窗口的音频片段中提取其对应的音频特征（每个时间窗口长度为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毫秒，特征维度为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29)</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。这样，对于每一帧，可以获得一个</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16×29</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的音频特征 </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𝐹</m:t>
                            </m:r>
                          </m:e>
                        </m:acc>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sub>
                    </m:sSub>
                  </m:oMath>
                </a14:m>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1CD7A4C3-FA2E-A256-71A1-72410E68AC57}"/>
                  </a:ext>
                </a:extLst>
              </p:cNvPr>
              <p:cNvSpPr txBox="1">
                <a:spLocks noRot="1" noChangeAspect="1" noMove="1" noResize="1" noEditPoints="1" noAdjustHandles="1" noChangeArrowheads="1" noChangeShapeType="1" noTextEdit="1"/>
              </p:cNvSpPr>
              <p:nvPr/>
            </p:nvSpPr>
            <p:spPr>
              <a:xfrm>
                <a:off x="672388" y="3271611"/>
                <a:ext cx="10707916" cy="1443921"/>
              </a:xfrm>
              <a:prstGeom prst="rect">
                <a:avLst/>
              </a:prstGeom>
              <a:blipFill>
                <a:blip r:embed="rId6"/>
                <a:stretch>
                  <a:fillRect l="-512" t="-3376" r="-512" b="-5063"/>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0559F01E-65A8-E196-38B8-AD0BB5D8B59C}"/>
              </a:ext>
            </a:extLst>
          </p:cNvPr>
          <p:cNvSpPr txBox="1"/>
          <p:nvPr/>
        </p:nvSpPr>
        <p:spPr>
          <a:xfrm>
            <a:off x="392020" y="1591706"/>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200" b="1" dirty="0">
                <a:latin typeface="宋体" panose="02010600030101010101" pitchFamily="2" charset="-122"/>
                <a:ea typeface="宋体" panose="02010600030101010101" pitchFamily="2" charset="-122"/>
              </a:rPr>
              <a:t>传统的音频单驱动的</a:t>
            </a:r>
            <a:r>
              <a:rPr lang="en-US" altLang="zh-CN" sz="2200" b="1" dirty="0" err="1">
                <a:latin typeface="宋体" panose="02010600030101010101" pitchFamily="2" charset="-122"/>
                <a:ea typeface="宋体" panose="02010600030101010101" pitchFamily="2" charset="-122"/>
              </a:rPr>
              <a:t>NeRF</a:t>
            </a:r>
            <a:r>
              <a:rPr lang="zh-CN" altLang="en-US" sz="2200" dirty="0">
                <a:latin typeface="宋体" panose="02010600030101010101" pitchFamily="2" charset="-122"/>
                <a:ea typeface="宋体" panose="02010600030101010101" pitchFamily="2" charset="-122"/>
              </a:rPr>
              <a:t>：</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22D2653-4B77-3B84-9AB4-8B87A9853348}"/>
                  </a:ext>
                </a:extLst>
              </p:cNvPr>
              <p:cNvSpPr txBox="1"/>
              <p:nvPr/>
            </p:nvSpPr>
            <p:spPr>
              <a:xfrm>
                <a:off x="672388" y="4816854"/>
                <a:ext cx="10707916" cy="108036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音频驱动的</a:t>
                </a: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的隐式表示：</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将音频特征</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𝐹</m:t>
                            </m:r>
                          </m:e>
                        </m:acc>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𝑎</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作为额外的条件引入</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，就可以得到音频条件下的面部辐射场的映射过程的隐式表示：</a:t>
                </a:r>
                <a14:m>
                  <m:oMath xmlns:m="http://schemas.openxmlformats.org/officeDocument/2006/math">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2000" b="0" i="1" smtClean="0">
                            <a:latin typeface="Cambria Math" panose="02040503050406030204" pitchFamily="18" charset="0"/>
                            <a:ea typeface="宋体" panose="02010600030101010101" pitchFamily="2" charset="-122"/>
                            <a:cs typeface="Times New Roman" panose="02020603050405020304" pitchFamily="18" charset="0"/>
                          </a:rPr>
                          <m:t>𝜎</m:t>
                        </m:r>
                      </m:e>
                    </m:d>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𝐷</m:t>
                        </m:r>
                      </m:e>
                      <m:sub>
                        <m:r>
                          <a:rPr lang="zh-CN" altLang="en-US" sz="2000" b="0" i="1" smtClean="0">
                            <a:latin typeface="Cambria Math" panose="02040503050406030204" pitchFamily="18" charset="0"/>
                            <a:ea typeface="宋体" panose="02010600030101010101" pitchFamily="2" charset="-122"/>
                            <a:cs typeface="Times New Roman" panose="02020603050405020304" pitchFamily="18" charset="0"/>
                          </a:rPr>
                          <m:t>𝜃</m:t>
                        </m:r>
                      </m:sub>
                    </m:sSub>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𝑑</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𝐹</m:t>
                                </m:r>
                              </m:e>
                            </m:acc>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𝑎</m:t>
                            </m:r>
                          </m:sub>
                        </m:sSub>
                      </m:e>
                    </m:d>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𝑥</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表示面部采样点的空间坐标。</a:t>
                </a:r>
              </a:p>
            </p:txBody>
          </p:sp>
        </mc:Choice>
        <mc:Fallback xmlns="">
          <p:sp>
            <p:nvSpPr>
              <p:cNvPr id="12" name="文本框 11">
                <a:extLst>
                  <a:ext uri="{FF2B5EF4-FFF2-40B4-BE49-F238E27FC236}">
                    <a16:creationId xmlns:a16="http://schemas.microsoft.com/office/drawing/2014/main" id="{922D2653-4B77-3B84-9AB4-8B87A9853348}"/>
                  </a:ext>
                </a:extLst>
              </p:cNvPr>
              <p:cNvSpPr txBox="1">
                <a:spLocks noRot="1" noChangeAspect="1" noMove="1" noResize="1" noEditPoints="1" noAdjustHandles="1" noChangeArrowheads="1" noChangeShapeType="1" noTextEdit="1"/>
              </p:cNvSpPr>
              <p:nvPr/>
            </p:nvSpPr>
            <p:spPr>
              <a:xfrm>
                <a:off x="672388" y="4816854"/>
                <a:ext cx="10707916" cy="1080360"/>
              </a:xfrm>
              <a:prstGeom prst="rect">
                <a:avLst/>
              </a:prstGeom>
              <a:blipFill>
                <a:blip r:embed="rId7"/>
                <a:stretch>
                  <a:fillRect l="-512" t="-3955" r="-569" b="-7910"/>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97331"/>
            <a:ext cx="1010604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Spatially-Adaptive Dual-Driven </a:t>
            </a:r>
            <a:r>
              <a:rPr kumimoji="0" lang="en-US" altLang="zh-CN" sz="3200" b="1" i="0" u="none" strike="noStrike" kern="1200" cap="none" spc="0" normalizeH="0" baseline="0" noProof="0" dirty="0" err="1">
                <a:ln>
                  <a:noFill/>
                </a:ln>
                <a:solidFill>
                  <a:prstClr val="black"/>
                </a:solidFill>
                <a:effectLst/>
                <a:uLnTx/>
                <a:uFillTx/>
                <a:latin typeface="微软雅黑" panose="020B0503020204020204" charset="-122"/>
                <a:ea typeface="微软雅黑" panose="020B0503020204020204" charset="-122"/>
                <a:cs typeface="+mn-cs"/>
              </a:rPr>
              <a:t>NeRF</a:t>
            </a:r>
            <a:endPar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 name="文本框 2">
            <a:extLst>
              <a:ext uri="{FF2B5EF4-FFF2-40B4-BE49-F238E27FC236}">
                <a16:creationId xmlns:a16="http://schemas.microsoft.com/office/drawing/2014/main" id="{4319FA06-4719-3155-27C2-6402C08C91DA}"/>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Shen S, Li W, Huang X, et al. SD-</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Towards Lifelike Talking Head Animation via Spatially-adaptive Dual-driven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NeRFs</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[J]. IEEE Transactions on Multimedia, 2023.</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0" name="文本框 9">
            <a:extLst>
              <a:ext uri="{FF2B5EF4-FFF2-40B4-BE49-F238E27FC236}">
                <a16:creationId xmlns:a16="http://schemas.microsoft.com/office/drawing/2014/main" id="{FEA377E8-7FED-840E-297C-20DB1E969C5C}"/>
              </a:ext>
            </a:extLst>
          </p:cNvPr>
          <p:cNvSpPr txBox="1"/>
          <p:nvPr/>
        </p:nvSpPr>
        <p:spPr>
          <a:xfrm>
            <a:off x="11620190" y="368966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6" name="文本框 15">
            <a:extLst>
              <a:ext uri="{FF2B5EF4-FFF2-40B4-BE49-F238E27FC236}">
                <a16:creationId xmlns:a16="http://schemas.microsoft.com/office/drawing/2014/main" id="{9F4E84A5-68EB-3F41-D533-453FC6CCD005}"/>
              </a:ext>
            </a:extLst>
          </p:cNvPr>
          <p:cNvSpPr txBox="1"/>
          <p:nvPr/>
        </p:nvSpPr>
        <p:spPr>
          <a:xfrm>
            <a:off x="11626125" y="495647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42975638"/>
      </p:ext>
    </p:extLst>
  </p:cSld>
  <p:clrMapOvr>
    <a:masterClrMapping/>
  </p:clrMapOvr>
  <p:transition>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42558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7779BC2-A274-EA9A-227B-98CB0C6153CD}"/>
                  </a:ext>
                </a:extLst>
              </p:cNvPr>
              <p:cNvSpPr txBox="1"/>
              <p:nvPr/>
            </p:nvSpPr>
            <p:spPr>
              <a:xfrm>
                <a:off x="672388" y="2085901"/>
                <a:ext cx="10707915" cy="1418915"/>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引入自发运动作为驱动的原因：</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当人们说话时，通常会展示如眨眼和眉毛运动等自发面部运动。因此，除了学习基本的音频到嘴唇的映射外，自发面部运动对生成视频的生动性也十分重要。又因为这些运动与音频高度无关，所以作者将运动信息</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𝐹</m:t>
                            </m:r>
                          </m:e>
                        </m:acc>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𝑚</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作为第二个单独的驱动因素，以促进逼真的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Talking-head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生成。</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E7779BC2-A274-EA9A-227B-98CB0C6153CD}"/>
                  </a:ext>
                </a:extLst>
              </p:cNvPr>
              <p:cNvSpPr txBox="1">
                <a:spLocks noRot="1" noChangeAspect="1" noMove="1" noResize="1" noEditPoints="1" noAdjustHandles="1" noChangeArrowheads="1" noChangeShapeType="1" noTextEdit="1"/>
              </p:cNvSpPr>
              <p:nvPr/>
            </p:nvSpPr>
            <p:spPr>
              <a:xfrm>
                <a:off x="672388" y="2085901"/>
                <a:ext cx="10707915" cy="1418915"/>
              </a:xfrm>
              <a:prstGeom prst="rect">
                <a:avLst/>
              </a:prstGeom>
              <a:blipFill>
                <a:blip r:embed="rId5"/>
                <a:stretch>
                  <a:fillRect l="-512" t="-3004" r="-569" b="-68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CD7A4C3-FA2E-A256-71A1-72410E68AC57}"/>
                  </a:ext>
                </a:extLst>
              </p:cNvPr>
              <p:cNvSpPr txBox="1"/>
              <p:nvPr/>
            </p:nvSpPr>
            <p:spPr>
              <a:xfrm>
                <a:off x="672388" y="3567242"/>
                <a:ext cx="10707916" cy="1443921"/>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自发运动信息的获取</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：利用</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光流估计法</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来获取这些自发面部运动。作者在视频中对面部嘴巴区域进行遮罩，并使用</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RAFT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(Recurrent All-Pairs Field Transforms)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估计相邻视频帧之间的光流，以获取嘴巴区域之外头部内的运动信息。使用预训练的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RAFT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模型，可以获得每两个相邻视频帧之间的密集流特征图 </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𝐹</m:t>
                            </m:r>
                          </m:e>
                        </m:acc>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𝑚</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𝑅</m:t>
                        </m:r>
                      </m:e>
                      <m:sup>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𝐻</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𝑊</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×2</m:t>
                        </m:r>
                      </m:sup>
                    </m:sSup>
                  </m:oMath>
                </a14:m>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1CD7A4C3-FA2E-A256-71A1-72410E68AC57}"/>
                  </a:ext>
                </a:extLst>
              </p:cNvPr>
              <p:cNvSpPr txBox="1">
                <a:spLocks noRot="1" noChangeAspect="1" noMove="1" noResize="1" noEditPoints="1" noAdjustHandles="1" noChangeArrowheads="1" noChangeShapeType="1" noTextEdit="1"/>
              </p:cNvSpPr>
              <p:nvPr/>
            </p:nvSpPr>
            <p:spPr>
              <a:xfrm>
                <a:off x="672388" y="3567242"/>
                <a:ext cx="10707916" cy="1443921"/>
              </a:xfrm>
              <a:prstGeom prst="rect">
                <a:avLst/>
              </a:prstGeom>
              <a:blipFill>
                <a:blip r:embed="rId6"/>
                <a:stretch>
                  <a:fillRect l="-512" t="-2954" b="-3797"/>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0559F01E-65A8-E196-38B8-AD0BB5D8B59C}"/>
              </a:ext>
            </a:extLst>
          </p:cNvPr>
          <p:cNvSpPr txBox="1"/>
          <p:nvPr/>
        </p:nvSpPr>
        <p:spPr>
          <a:xfrm>
            <a:off x="392020" y="1591706"/>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200" b="1" dirty="0">
                <a:latin typeface="宋体" panose="02010600030101010101" pitchFamily="2" charset="-122"/>
                <a:ea typeface="宋体" panose="02010600030101010101" pitchFamily="2" charset="-122"/>
              </a:rPr>
              <a:t>空间自适应的音频、动作双驱动的</a:t>
            </a:r>
            <a:r>
              <a:rPr lang="en-US" altLang="zh-CN" sz="2200" b="1" dirty="0" err="1">
                <a:latin typeface="宋体" panose="02010600030101010101" pitchFamily="2" charset="-122"/>
                <a:ea typeface="宋体" panose="02010600030101010101" pitchFamily="2" charset="-122"/>
              </a:rPr>
              <a:t>NeRF</a:t>
            </a:r>
            <a:r>
              <a:rPr lang="zh-CN" altLang="en-US" sz="2200" b="1" dirty="0">
                <a:latin typeface="宋体" panose="02010600030101010101" pitchFamily="2" charset="-122"/>
                <a:ea typeface="宋体" panose="02010600030101010101" pitchFamily="2" charset="-122"/>
              </a:rPr>
              <a:t>：</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22D2653-4B77-3B84-9AB4-8B87A9853348}"/>
                  </a:ext>
                </a:extLst>
              </p:cNvPr>
              <p:cNvSpPr txBox="1"/>
              <p:nvPr/>
            </p:nvSpPr>
            <p:spPr>
              <a:xfrm>
                <a:off x="663477" y="5076716"/>
                <a:ext cx="10707916" cy="108036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双驱动的</a:t>
                </a: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的隐式表示：</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将自发运动特征作</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𝐹</m:t>
                            </m:r>
                          </m:e>
                        </m:acc>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𝑚</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为额外的条件引入音频驱动的</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，就可以得到双驱动条件下的面部辐射场的映射过程的隐式表示：</a:t>
                </a:r>
                <a14:m>
                  <m:oMath xmlns:m="http://schemas.openxmlformats.org/officeDocument/2006/math">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2000" b="0" i="1" smtClean="0">
                            <a:latin typeface="Cambria Math" panose="02040503050406030204" pitchFamily="18" charset="0"/>
                            <a:ea typeface="宋体" panose="02010600030101010101" pitchFamily="2" charset="-122"/>
                            <a:cs typeface="Times New Roman" panose="02020603050405020304" pitchFamily="18" charset="0"/>
                          </a:rPr>
                          <m:t>𝜎</m:t>
                        </m:r>
                      </m:e>
                    </m:d>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𝐷</m:t>
                        </m:r>
                      </m:e>
                      <m:sub>
                        <m:r>
                          <a:rPr lang="zh-CN" altLang="en-US" sz="2000" b="0" i="1" smtClean="0">
                            <a:latin typeface="Cambria Math" panose="02040503050406030204" pitchFamily="18" charset="0"/>
                            <a:ea typeface="宋体" panose="02010600030101010101" pitchFamily="2" charset="-122"/>
                            <a:cs typeface="Times New Roman" panose="02020603050405020304" pitchFamily="18" charset="0"/>
                          </a:rPr>
                          <m:t>𝜃</m:t>
                        </m:r>
                      </m:sub>
                    </m:sSub>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𝑑</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𝐹</m:t>
                                </m:r>
                              </m:e>
                            </m:acc>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𝐹</m:t>
                                </m:r>
                              </m:e>
                            </m:acc>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𝑚</m:t>
                            </m:r>
                          </m:sub>
                        </m:sSub>
                      </m:e>
                    </m:d>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𝑥</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表示面部采样点的空间坐标。</a:t>
                </a:r>
              </a:p>
            </p:txBody>
          </p:sp>
        </mc:Choice>
        <mc:Fallback xmlns="">
          <p:sp>
            <p:nvSpPr>
              <p:cNvPr id="12" name="文本框 11">
                <a:extLst>
                  <a:ext uri="{FF2B5EF4-FFF2-40B4-BE49-F238E27FC236}">
                    <a16:creationId xmlns:a16="http://schemas.microsoft.com/office/drawing/2014/main" id="{922D2653-4B77-3B84-9AB4-8B87A9853348}"/>
                  </a:ext>
                </a:extLst>
              </p:cNvPr>
              <p:cNvSpPr txBox="1">
                <a:spLocks noRot="1" noChangeAspect="1" noMove="1" noResize="1" noEditPoints="1" noAdjustHandles="1" noChangeArrowheads="1" noChangeShapeType="1" noTextEdit="1"/>
              </p:cNvSpPr>
              <p:nvPr/>
            </p:nvSpPr>
            <p:spPr>
              <a:xfrm>
                <a:off x="663477" y="5076716"/>
                <a:ext cx="10707916" cy="1080360"/>
              </a:xfrm>
              <a:prstGeom prst="rect">
                <a:avLst/>
              </a:prstGeom>
              <a:blipFill>
                <a:blip r:embed="rId7"/>
                <a:stretch>
                  <a:fillRect l="-513" t="-4520" r="-513" b="-7910"/>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97331"/>
            <a:ext cx="1010604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Spatially-Adaptive Dual-Driven </a:t>
            </a:r>
            <a:r>
              <a:rPr kumimoji="0" lang="en-US" altLang="zh-CN" sz="3200" b="1" i="0" u="none" strike="noStrike" kern="1200" cap="none" spc="0" normalizeH="0" baseline="0" noProof="0" dirty="0" err="1">
                <a:ln>
                  <a:noFill/>
                </a:ln>
                <a:solidFill>
                  <a:prstClr val="black"/>
                </a:solidFill>
                <a:effectLst/>
                <a:uLnTx/>
                <a:uFillTx/>
                <a:latin typeface="微软雅黑" panose="020B0503020204020204" charset="-122"/>
                <a:ea typeface="微软雅黑" panose="020B0503020204020204" charset="-122"/>
                <a:cs typeface="+mn-cs"/>
              </a:rPr>
              <a:t>NeRF</a:t>
            </a:r>
            <a:endPar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 name="文本框 2">
            <a:extLst>
              <a:ext uri="{FF2B5EF4-FFF2-40B4-BE49-F238E27FC236}">
                <a16:creationId xmlns:a16="http://schemas.microsoft.com/office/drawing/2014/main" id="{B486AFEB-76CD-11F4-F258-ADA340F45247}"/>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Shen S, Li W, Huang X, et al. SD-</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Towards Lifelike Talking Head Animation via Spatially-adaptive Dual-driven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NeRFs</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[J]. IEEE Transactions on Multimedia, 2023.</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9" name="文本框 8">
            <a:extLst>
              <a:ext uri="{FF2B5EF4-FFF2-40B4-BE49-F238E27FC236}">
                <a16:creationId xmlns:a16="http://schemas.microsoft.com/office/drawing/2014/main" id="{D7F26372-4A9C-04ED-FD1F-CBD76764D847}"/>
              </a:ext>
            </a:extLst>
          </p:cNvPr>
          <p:cNvSpPr txBox="1"/>
          <p:nvPr/>
        </p:nvSpPr>
        <p:spPr>
          <a:xfrm>
            <a:off x="11620191" y="384590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24679" y="521484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34532642"/>
      </p:ext>
    </p:extLst>
  </p:cSld>
  <p:clrMapOvr>
    <a:masterClrMapping/>
  </p:clrMapOvr>
  <p:transition>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96217" y="436509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 name="文本框 7">
            <a:extLst>
              <a:ext uri="{FF2B5EF4-FFF2-40B4-BE49-F238E27FC236}">
                <a16:creationId xmlns:a16="http://schemas.microsoft.com/office/drawing/2014/main" id="{E7779BC2-A274-EA9A-227B-98CB0C6153CD}"/>
              </a:ext>
            </a:extLst>
          </p:cNvPr>
          <p:cNvSpPr txBox="1"/>
          <p:nvPr/>
        </p:nvSpPr>
        <p:spPr>
          <a:xfrm>
            <a:off x="663477" y="1809080"/>
            <a:ext cx="10707915" cy="1757469"/>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引入空间自适应的交叉注意模块的原因：</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由于运动和音频在不同的人脸区域以不同的方式高度相关，因此有必要考虑这两个因素在不同面部空间区域的控制效应。所以，作者提出了一个空间自适应交叉注意模块。这个模块旨在根据不同面部位置动态调整两个驱动因素的强度，并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面部辐射场上的每个点学习这两个条件的像素级控制权重，实现更细致的面部驱动。</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392020" y="1422743"/>
            <a:ext cx="11250830"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空间自适应的交叉注意模块：</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22D2653-4B77-3B84-9AB4-8B87A9853348}"/>
                  </a:ext>
                </a:extLst>
              </p:cNvPr>
              <p:cNvSpPr txBox="1"/>
              <p:nvPr/>
            </p:nvSpPr>
            <p:spPr>
              <a:xfrm>
                <a:off x="663477" y="3590186"/>
                <a:ext cx="4270986" cy="2478179"/>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空间自适应的双驱动</a:t>
                </a: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的隐式表示：</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用</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𝑔</m:t>
                    </m:r>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e>
                    </m:d>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表示空间自适应交叉注意模块的操作，就可以得到空间自适应的双驱动条件下的面部辐射场的映射过程的隐式表示：</a:t>
                </a:r>
                <a14:m>
                  <m:oMath xmlns:m="http://schemas.openxmlformats.org/officeDocument/2006/math">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2000" b="0" i="1" smtClean="0">
                            <a:latin typeface="Cambria Math" panose="02040503050406030204" pitchFamily="18" charset="0"/>
                            <a:ea typeface="宋体" panose="02010600030101010101" pitchFamily="2" charset="-122"/>
                            <a:cs typeface="Times New Roman" panose="02020603050405020304" pitchFamily="18" charset="0"/>
                          </a:rPr>
                          <m:t>𝜎</m:t>
                        </m:r>
                      </m:e>
                    </m:d>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𝐷</m:t>
                        </m:r>
                      </m:e>
                      <m:sub>
                        <m:r>
                          <a:rPr lang="zh-CN" altLang="en-US" sz="2000" b="0" i="1" smtClean="0">
                            <a:latin typeface="Cambria Math" panose="02040503050406030204" pitchFamily="18" charset="0"/>
                            <a:ea typeface="宋体" panose="02010600030101010101" pitchFamily="2" charset="-122"/>
                            <a:cs typeface="Times New Roman" panose="02020603050405020304" pitchFamily="18" charset="0"/>
                          </a:rPr>
                          <m:t>𝜃</m:t>
                        </m:r>
                      </m:sub>
                    </m:sSub>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𝑑</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𝑔</m:t>
                        </m:r>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𝐹</m:t>
                                    </m:r>
                                  </m:e>
                                </m:acc>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𝑎</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𝐹</m:t>
                                    </m:r>
                                  </m:e>
                                </m:acc>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𝑚</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𝑑</m:t>
                            </m:r>
                          </m:e>
                        </m:d>
                      </m:e>
                    </m:d>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𝑥</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表示面部采样点的空间坐标。</a:t>
                </a:r>
              </a:p>
            </p:txBody>
          </p:sp>
        </mc:Choice>
        <mc:Fallback xmlns="">
          <p:sp>
            <p:nvSpPr>
              <p:cNvPr id="12" name="文本框 11">
                <a:extLst>
                  <a:ext uri="{FF2B5EF4-FFF2-40B4-BE49-F238E27FC236}">
                    <a16:creationId xmlns:a16="http://schemas.microsoft.com/office/drawing/2014/main" id="{922D2653-4B77-3B84-9AB4-8B87A9853348}"/>
                  </a:ext>
                </a:extLst>
              </p:cNvPr>
              <p:cNvSpPr txBox="1">
                <a:spLocks noRot="1" noChangeAspect="1" noMove="1" noResize="1" noEditPoints="1" noAdjustHandles="1" noChangeArrowheads="1" noChangeShapeType="1" noTextEdit="1"/>
              </p:cNvSpPr>
              <p:nvPr/>
            </p:nvSpPr>
            <p:spPr>
              <a:xfrm>
                <a:off x="663477" y="3590186"/>
                <a:ext cx="4270986" cy="2478179"/>
              </a:xfrm>
              <a:prstGeom prst="rect">
                <a:avLst/>
              </a:prstGeom>
              <a:blipFill>
                <a:blip r:embed="rId5"/>
                <a:stretch>
                  <a:fillRect l="-1286" t="-1970" r="-7429" b="-2956"/>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47636"/>
            <a:ext cx="1010604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Spatially-Adaptive Dual-Driven </a:t>
            </a:r>
            <a:r>
              <a:rPr kumimoji="0" lang="en-US" altLang="zh-CN" sz="3200" b="1" i="0" u="none" strike="noStrike" kern="1200" cap="none" spc="0" normalizeH="0" baseline="0" noProof="0" dirty="0" err="1">
                <a:ln>
                  <a:noFill/>
                </a:ln>
                <a:solidFill>
                  <a:prstClr val="black"/>
                </a:solidFill>
                <a:effectLst/>
                <a:uLnTx/>
                <a:uFillTx/>
                <a:latin typeface="微软雅黑" panose="020B0503020204020204" charset="-122"/>
                <a:ea typeface="微软雅黑" panose="020B0503020204020204" charset="-122"/>
                <a:cs typeface="+mn-cs"/>
              </a:rPr>
              <a:t>NeRF</a:t>
            </a:r>
            <a:endPar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pic>
        <p:nvPicPr>
          <p:cNvPr id="9" name="图片 8">
            <a:extLst>
              <a:ext uri="{FF2B5EF4-FFF2-40B4-BE49-F238E27FC236}">
                <a16:creationId xmlns:a16="http://schemas.microsoft.com/office/drawing/2014/main" id="{D5EDF1C6-4A04-01C5-E73E-B9D39A4A1888}"/>
              </a:ext>
            </a:extLst>
          </p:cNvPr>
          <p:cNvPicPr>
            <a:picLocks noChangeAspect="1"/>
          </p:cNvPicPr>
          <p:nvPr/>
        </p:nvPicPr>
        <p:blipFill>
          <a:blip r:embed="rId6"/>
          <a:stretch>
            <a:fillRect/>
          </a:stretch>
        </p:blipFill>
        <p:spPr>
          <a:xfrm>
            <a:off x="5087181" y="3237054"/>
            <a:ext cx="6328860" cy="2957816"/>
          </a:xfrm>
          <a:prstGeom prst="rect">
            <a:avLst/>
          </a:prstGeom>
        </p:spPr>
      </p:pic>
      <p:sp>
        <p:nvSpPr>
          <p:cNvPr id="10" name="文本框 9">
            <a:extLst>
              <a:ext uri="{FF2B5EF4-FFF2-40B4-BE49-F238E27FC236}">
                <a16:creationId xmlns:a16="http://schemas.microsoft.com/office/drawing/2014/main" id="{9CD3283C-408E-34FC-40E2-26FBA78E4086}"/>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Shen S, Li W, Huang X, et al. SD-</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Towards Lifelike Talking Head Animation via Spatially-adaptive Dual-driven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NeRFs</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[J]. IEEE Transactions on Multimedia, 2023.</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947156590"/>
      </p:ext>
    </p:extLst>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735783" y="43543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559F01E-65A8-E196-38B8-AD0BB5D8B59C}"/>
                  </a:ext>
                </a:extLst>
              </p:cNvPr>
              <p:cNvSpPr txBox="1"/>
              <p:nvPr/>
            </p:nvSpPr>
            <p:spPr>
              <a:xfrm>
                <a:off x="392020" y="1422743"/>
                <a:ext cx="11382892" cy="1754326"/>
              </a:xfrm>
              <a:prstGeom prst="rect">
                <a:avLst/>
              </a:prstGeom>
              <a:noFill/>
            </p:spPr>
            <p:txBody>
              <a:bodyPr wrap="square" rtlCol="0">
                <a:spAutoFit/>
              </a:bodyPr>
              <a:lstStyle/>
              <a:p>
                <a:pPr marL="342900" indent="-342900">
                  <a:buFont typeface="Wingdings" panose="05000000000000000000" pitchFamily="2" charset="2"/>
                  <a:buChar char="Ø"/>
                </a:pPr>
                <a:r>
                  <a:rPr lang="zh-CN" altLang="en-US" b="1" dirty="0">
                    <a:latin typeface="宋体" panose="02010600030101010101" pitchFamily="2" charset="-122"/>
                    <a:ea typeface="宋体" panose="02010600030101010101" pitchFamily="2" charset="-122"/>
                  </a:rPr>
                  <a:t>对特征进行编码：</a:t>
                </a:r>
                <a:r>
                  <a:rPr lang="zh-CN" altLang="en-US" dirty="0">
                    <a:latin typeface="宋体" panose="02010600030101010101" pitchFamily="2" charset="-122"/>
                    <a:ea typeface="宋体" panose="02010600030101010101" pitchFamily="2" charset="-122"/>
                  </a:rPr>
                  <a:t>为了减小音频特征与图像特征之间的领域差异并促进特征融合，作者使用两个编码器将这两个跨模态信号编码为统一规模的特征。具体来说，首先使用一个</a:t>
                </a:r>
                <a:r>
                  <a:rPr lang="en-US" altLang="zh-CN" dirty="0">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层的</a:t>
                </a:r>
                <a:r>
                  <a:rPr lang="en-US" altLang="zh-CN" dirty="0" err="1">
                    <a:latin typeface="宋体" panose="02010600030101010101" pitchFamily="2" charset="-122"/>
                    <a:ea typeface="宋体" panose="02010600030101010101" pitchFamily="2" charset="-122"/>
                  </a:rPr>
                  <a:t>ResNet</a:t>
                </a:r>
                <a:r>
                  <a:rPr lang="zh-CN" altLang="en-US" dirty="0">
                    <a:latin typeface="宋体" panose="02010600030101010101" pitchFamily="2" charset="-122"/>
                    <a:ea typeface="宋体" panose="02010600030101010101" pitchFamily="2" charset="-122"/>
                  </a:rPr>
                  <a:t>将</a:t>
                </a:r>
                <a:r>
                  <a:rPr lang="en-US" altLang="zh-CN" dirty="0">
                    <a:latin typeface="宋体" panose="02010600030101010101" pitchFamily="2" charset="-122"/>
                    <a:ea typeface="宋体" panose="02010600030101010101" pitchFamily="2" charset="-122"/>
                  </a:rPr>
                  <a:t>16×29</a:t>
                </a:r>
                <a:r>
                  <a:rPr lang="zh-CN" altLang="en-US" dirty="0">
                    <a:latin typeface="宋体" panose="02010600030101010101" pitchFamily="2" charset="-122"/>
                    <a:ea typeface="宋体" panose="02010600030101010101" pitchFamily="2" charset="-122"/>
                  </a:rPr>
                  <a:t>的音频特征图编码为</a:t>
                </a:r>
                <a:r>
                  <a:rPr lang="en-US" altLang="zh-CN" dirty="0">
                    <a:latin typeface="宋体" panose="02010600030101010101" pitchFamily="2" charset="-122"/>
                    <a:ea typeface="宋体" panose="02010600030101010101" pitchFamily="2" charset="-122"/>
                  </a:rPr>
                  <a:t>32</a:t>
                </a:r>
                <a:r>
                  <a:rPr lang="zh-CN" altLang="en-US" dirty="0">
                    <a:latin typeface="宋体" panose="02010600030101010101" pitchFamily="2" charset="-122"/>
                    <a:ea typeface="宋体" panose="02010600030101010101" pitchFamily="2" charset="-122"/>
                  </a:rPr>
                  <a:t>维特征向量。为了在帧之间获得更稳定的音频特征，作者采用了基于自注意力的滤波器模块沿时间维度进行处理。这样，每一帧的音频特征被建模为时间窗口内特征的自适应线性组合。每个视频帧对应的学习到的音频特征被表示为</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𝐹</m:t>
                        </m:r>
                      </m:e>
                      <m:sub>
                        <m:r>
                          <a:rPr lang="en-US" altLang="zh-CN" b="0" i="1" smtClean="0">
                            <a:latin typeface="Cambria Math" panose="02040503050406030204" pitchFamily="18" charset="0"/>
                            <a:ea typeface="宋体" panose="02010600030101010101" pitchFamily="2" charset="-122"/>
                          </a:rPr>
                          <m:t>𝑎</m:t>
                        </m:r>
                      </m:sub>
                    </m:sSub>
                    <m:r>
                      <a:rPr lang="zh-CN" altLang="en-US" i="1" smtClean="0">
                        <a:latin typeface="Cambria Math" panose="02040503050406030204" pitchFamily="18" charset="0"/>
                        <a:ea typeface="宋体" panose="02010600030101010101" pitchFamily="2" charset="-122"/>
                      </a:rPr>
                      <m:t>𝜖</m:t>
                    </m:r>
                    <m:sSup>
                      <m:sSupPr>
                        <m:ctrlPr>
                          <a:rPr lang="en-US" altLang="zh-CN" i="1" smtClean="0">
                            <a:latin typeface="Cambria Math" panose="02040503050406030204" pitchFamily="18" charset="0"/>
                            <a:ea typeface="宋体" panose="02010600030101010101" pitchFamily="2" charset="-122"/>
                          </a:rPr>
                        </m:ctrlPr>
                      </m:sSupPr>
                      <m:e>
                        <m:r>
                          <a:rPr lang="en-US" altLang="zh-CN" b="0" i="1" smtClean="0">
                            <a:latin typeface="Cambria Math" panose="02040503050406030204" pitchFamily="18" charset="0"/>
                            <a:ea typeface="宋体" panose="02010600030101010101" pitchFamily="2" charset="-122"/>
                          </a:rPr>
                          <m:t>𝑅</m:t>
                        </m:r>
                      </m:e>
                      <m:sup>
                        <m:r>
                          <a:rPr lang="en-US" altLang="zh-CN" b="0" i="1" smtClean="0">
                            <a:latin typeface="Cambria Math" panose="02040503050406030204" pitchFamily="18" charset="0"/>
                            <a:ea typeface="宋体" panose="02010600030101010101" pitchFamily="2" charset="-122"/>
                          </a:rPr>
                          <m:t>32</m:t>
                        </m:r>
                      </m:sup>
                    </m:sSup>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之后，以同样的编码方式对面部特征进行处理，将其编码为与音频特征</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𝐹</m:t>
                        </m:r>
                      </m:e>
                      <m:sub>
                        <m:r>
                          <a:rPr lang="en-US" altLang="zh-CN" i="1">
                            <a:latin typeface="Cambria Math" panose="02040503050406030204" pitchFamily="18" charset="0"/>
                            <a:ea typeface="宋体" panose="02010600030101010101" pitchFamily="2" charset="-122"/>
                          </a:rPr>
                          <m:t>𝑎</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相同维度的特征</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𝐹</m:t>
                        </m:r>
                      </m:e>
                      <m:sub>
                        <m:r>
                          <a:rPr lang="en-US" altLang="zh-CN" i="1">
                            <a:latin typeface="Cambria Math" panose="02040503050406030204" pitchFamily="18" charset="0"/>
                            <a:ea typeface="宋体" panose="02010600030101010101" pitchFamily="2" charset="-122"/>
                          </a:rPr>
                          <m:t>𝑚</m:t>
                        </m:r>
                      </m:sub>
                    </m:sSub>
                    <m:r>
                      <a:rPr lang="zh-CN" altLang="en-US" i="1">
                        <a:latin typeface="Cambria Math" panose="02040503050406030204" pitchFamily="18" charset="0"/>
                        <a:ea typeface="宋体" panose="02010600030101010101" pitchFamily="2" charset="-122"/>
                      </a:rPr>
                      <m:t>𝜖</m:t>
                    </m:r>
                    <m:sSup>
                      <m:sSupPr>
                        <m:ctrlPr>
                          <a:rPr lang="en-US" altLang="zh-CN" i="1">
                            <a:latin typeface="Cambria Math" panose="02040503050406030204" pitchFamily="18" charset="0"/>
                            <a:ea typeface="宋体" panose="02010600030101010101" pitchFamily="2" charset="-122"/>
                          </a:rPr>
                        </m:ctrlPr>
                      </m:sSupPr>
                      <m:e>
                        <m:r>
                          <a:rPr lang="en-US" altLang="zh-CN" i="1">
                            <a:latin typeface="Cambria Math" panose="02040503050406030204" pitchFamily="18" charset="0"/>
                            <a:ea typeface="宋体" panose="02010600030101010101" pitchFamily="2" charset="-122"/>
                          </a:rPr>
                          <m:t>𝑅</m:t>
                        </m:r>
                      </m:e>
                      <m:sup>
                        <m:r>
                          <a:rPr lang="en-US" altLang="zh-CN" i="1">
                            <a:latin typeface="Cambria Math" panose="02040503050406030204" pitchFamily="18" charset="0"/>
                            <a:ea typeface="宋体" panose="02010600030101010101" pitchFamily="2" charset="-122"/>
                          </a:rPr>
                          <m:t>32</m:t>
                        </m:r>
                      </m:sup>
                    </m:sSup>
                  </m:oMath>
                </a14:m>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0559F01E-65A8-E196-38B8-AD0BB5D8B59C}"/>
                  </a:ext>
                </a:extLst>
              </p:cNvPr>
              <p:cNvSpPr txBox="1">
                <a:spLocks noRot="1" noChangeAspect="1" noMove="1" noResize="1" noEditPoints="1" noAdjustHandles="1" noChangeArrowheads="1" noChangeShapeType="1" noTextEdit="1"/>
              </p:cNvSpPr>
              <p:nvPr/>
            </p:nvSpPr>
            <p:spPr>
              <a:xfrm>
                <a:off x="392020" y="1422743"/>
                <a:ext cx="11382892" cy="1754326"/>
              </a:xfrm>
              <a:prstGeom prst="rect">
                <a:avLst/>
              </a:prstGeom>
              <a:blipFill>
                <a:blip r:embed="rId5"/>
                <a:stretch>
                  <a:fillRect l="-321" t="-1736" b="-3819"/>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47636"/>
            <a:ext cx="1010604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Spatially-Adaptive Cross-Attention Module</a:t>
            </a:r>
            <a:endPar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pic>
        <p:nvPicPr>
          <p:cNvPr id="9" name="图片 8">
            <a:extLst>
              <a:ext uri="{FF2B5EF4-FFF2-40B4-BE49-F238E27FC236}">
                <a16:creationId xmlns:a16="http://schemas.microsoft.com/office/drawing/2014/main" id="{D5EDF1C6-4A04-01C5-E73E-B9D39A4A1888}"/>
              </a:ext>
            </a:extLst>
          </p:cNvPr>
          <p:cNvPicPr>
            <a:picLocks noChangeAspect="1"/>
          </p:cNvPicPr>
          <p:nvPr/>
        </p:nvPicPr>
        <p:blipFill>
          <a:blip r:embed="rId6"/>
          <a:stretch>
            <a:fillRect/>
          </a:stretch>
        </p:blipFill>
        <p:spPr>
          <a:xfrm>
            <a:off x="6222737" y="2864181"/>
            <a:ext cx="5552174" cy="3264757"/>
          </a:xfrm>
          <a:prstGeom prst="rect">
            <a:avLst/>
          </a:prstGeom>
        </p:spPr>
      </p:pic>
      <p:sp>
        <p:nvSpPr>
          <p:cNvPr id="3" name="文本框 2">
            <a:extLst>
              <a:ext uri="{FF2B5EF4-FFF2-40B4-BE49-F238E27FC236}">
                <a16:creationId xmlns:a16="http://schemas.microsoft.com/office/drawing/2014/main" id="{D19F7507-C5DC-689C-CDE3-FD174C4B3053}"/>
              </a:ext>
            </a:extLst>
          </p:cNvPr>
          <p:cNvSpPr txBox="1"/>
          <p:nvPr/>
        </p:nvSpPr>
        <p:spPr>
          <a:xfrm>
            <a:off x="483244" y="3150417"/>
            <a:ext cx="5739493" cy="646331"/>
          </a:xfrm>
          <a:prstGeom prst="rect">
            <a:avLst/>
          </a:prstGeom>
          <a:noFill/>
        </p:spPr>
        <p:txBody>
          <a:bodyPr wrap="square" rtlCol="0">
            <a:spAutoFit/>
          </a:bodyPr>
          <a:lstStyle/>
          <a:p>
            <a:pPr marL="342900" indent="-342900">
              <a:buFont typeface="Wingdings" panose="05000000000000000000" pitchFamily="2" charset="2"/>
              <a:buChar char="Ø"/>
            </a:pPr>
            <a:r>
              <a:rPr lang="zh-CN" altLang="en-US" b="1" dirty="0">
                <a:latin typeface="宋体" panose="02010600030101010101" pitchFamily="2" charset="-122"/>
                <a:ea typeface="宋体" panose="02010600030101010101" pitchFamily="2" charset="-122"/>
              </a:rPr>
              <a:t>基于交叉注意力机制的模块</a:t>
            </a:r>
            <a:r>
              <a:rPr lang="zh-CN" altLang="en-US" dirty="0">
                <a:latin typeface="宋体" panose="02010600030101010101" pitchFamily="2" charset="-122"/>
                <a:ea typeface="宋体" panose="02010600030101010101" pitchFamily="2" charset="-122"/>
              </a:rPr>
              <a:t>：该模块用于学习音频和运动信息之间成对的空间对应关系。</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EBDC564-C227-1BFB-8015-C29E1DB5354A}"/>
                  </a:ext>
                </a:extLst>
              </p:cNvPr>
              <p:cNvSpPr txBox="1"/>
              <p:nvPr/>
            </p:nvSpPr>
            <p:spPr>
              <a:xfrm>
                <a:off x="615305" y="3768476"/>
                <a:ext cx="5480695" cy="1895647"/>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dirty="0">
                    <a:latin typeface="Times New Roman" panose="02020603050405020304" pitchFamily="18" charset="0"/>
                    <a:ea typeface="宋体" panose="02010600030101010101" pitchFamily="2" charset="-122"/>
                    <a:cs typeface="Times New Roman" panose="02020603050405020304" pitchFamily="18" charset="0"/>
                  </a:rPr>
                  <a:t>骨架网络的第一个全连接层的特征输出作为空间嵌入，表示为</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，输入到这个模块作为注意力的</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查询</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(Query)</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向量。由于每个空间嵌入对应于</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的隐式</a:t>
                </a:r>
                <a:r>
                  <a:rPr lang="en-US" altLang="zh-CN"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dirty="0">
                    <a:latin typeface="Times New Roman" panose="02020603050405020304" pitchFamily="18" charset="0"/>
                    <a:ea typeface="宋体" panose="02010600030101010101" pitchFamily="2" charset="-122"/>
                    <a:cs typeface="Times New Roman" panose="02020603050405020304" pitchFamily="18" charset="0"/>
                  </a:rPr>
                  <a:t>空间中的一个</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坐标</a:t>
                </a:r>
                <a:r>
                  <a:rPr lang="zh-CN" altLang="en-US" dirty="0">
                    <a:latin typeface="Times New Roman" panose="02020603050405020304" pitchFamily="18" charset="0"/>
                    <a:ea typeface="宋体" panose="02010600030101010101" pitchFamily="2" charset="-122"/>
                    <a:cs typeface="Times New Roman" panose="02020603050405020304" pitchFamily="18" charset="0"/>
                  </a:rPr>
                  <a:t>点，这样的查询信息在像素级别，有助于在不同面部区域更精细地控制这两个条件。</a:t>
                </a:r>
                <a:endParaRPr lang="zh-CN" altLang="en-US"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8EBDC564-C227-1BFB-8015-C29E1DB5354A}"/>
                  </a:ext>
                </a:extLst>
              </p:cNvPr>
              <p:cNvSpPr txBox="1">
                <a:spLocks noRot="1" noChangeAspect="1" noMove="1" noResize="1" noEditPoints="1" noAdjustHandles="1" noChangeArrowheads="1" noChangeShapeType="1" noTextEdit="1"/>
              </p:cNvSpPr>
              <p:nvPr/>
            </p:nvSpPr>
            <p:spPr>
              <a:xfrm>
                <a:off x="615305" y="3768476"/>
                <a:ext cx="5480695" cy="1895647"/>
              </a:xfrm>
              <a:prstGeom prst="rect">
                <a:avLst/>
              </a:prstGeom>
              <a:blipFill>
                <a:blip r:embed="rId7"/>
                <a:stretch>
                  <a:fillRect l="-779" t="-2251" r="-890" b="-3537"/>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31F68F0C-C8F5-4E57-2A56-AC42BA3DFA88}"/>
              </a:ext>
            </a:extLst>
          </p:cNvPr>
          <p:cNvSpPr txBox="1"/>
          <p:nvPr/>
        </p:nvSpPr>
        <p:spPr>
          <a:xfrm>
            <a:off x="615305" y="5582155"/>
            <a:ext cx="5552174" cy="68557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音频特征</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面部运动特征</a:t>
            </a:r>
            <a:r>
              <a:rPr lang="zh-CN" altLang="en-US" dirty="0">
                <a:latin typeface="Times New Roman" panose="02020603050405020304" pitchFamily="18" charset="0"/>
                <a:ea typeface="宋体" panose="02010600030101010101" pitchFamily="2" charset="-122"/>
                <a:cs typeface="Times New Roman" panose="02020603050405020304" pitchFamily="18" charset="0"/>
              </a:rPr>
              <a:t>在注意模块中作为</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键</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(key)</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向量和</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值</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(Value)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向量被使用</a:t>
            </a:r>
            <a:endParaRPr lang="zh-CN" altLang="en-US"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133D8E24-71BD-DAF7-E88D-9F080C5FAFA3}"/>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Shen S, Li W, Huang X, et al. SD-</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Towards Lifelike Talking Head Animation via Spatially-adaptive Dual-driven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NeRFs</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[J]. IEEE Transactions on Multimedia, 2023.</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541861"/>
      </p:ext>
    </p:extLst>
  </p:cSld>
  <p:clrMapOvr>
    <a:masterClrMapping/>
  </p:clrMapOvr>
  <p:transition>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735783" y="43543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392019" y="1551964"/>
            <a:ext cx="11594572"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b="1" dirty="0">
                <a:latin typeface="宋体" panose="02010600030101010101" pitchFamily="2" charset="-122"/>
                <a:ea typeface="宋体" panose="02010600030101010101" pitchFamily="2" charset="-122"/>
              </a:rPr>
              <a:t>交替的多头注意力机制</a:t>
            </a:r>
            <a:r>
              <a:rPr lang="en-US" altLang="zh-CN" b="1" dirty="0">
                <a:latin typeface="宋体" panose="02010600030101010101" pitchFamily="2" charset="-122"/>
                <a:ea typeface="宋体" panose="02010600030101010101" pitchFamily="2" charset="-122"/>
              </a:rPr>
              <a:t>(Alternating Multi-head Cross-Attention, MCA)</a:t>
            </a:r>
            <a:r>
              <a:rPr lang="zh-CN" altLang="en-US" dirty="0">
                <a:latin typeface="宋体" panose="02010600030101010101" pitchFamily="2" charset="-122"/>
                <a:ea typeface="宋体" panose="02010600030101010101" pitchFamily="2" charset="-122"/>
              </a:rPr>
              <a:t>：交替的的多头交叉注意结合了交叉注意力和多头注意力机制，通过在不同层次上交替应用多头注意力和交叉注意力，增强模型处理多模态数据（如图像和音频）的能力。在这种架构中，多头注意力层则用于内部加工每种模态的信息，交叉注意层用于将一种模态的信息映射到另一种模态的上下文中。这样，模型就能够更有效地学习不同模态之间的复杂关系。</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47636"/>
            <a:ext cx="1010604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Spatially-Adaptive Cross-Attention Module</a:t>
            </a:r>
            <a:endPar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pic>
        <p:nvPicPr>
          <p:cNvPr id="9" name="图片 8">
            <a:extLst>
              <a:ext uri="{FF2B5EF4-FFF2-40B4-BE49-F238E27FC236}">
                <a16:creationId xmlns:a16="http://schemas.microsoft.com/office/drawing/2014/main" id="{D5EDF1C6-4A04-01C5-E73E-B9D39A4A1888}"/>
              </a:ext>
            </a:extLst>
          </p:cNvPr>
          <p:cNvPicPr>
            <a:picLocks noChangeAspect="1"/>
          </p:cNvPicPr>
          <p:nvPr/>
        </p:nvPicPr>
        <p:blipFill>
          <a:blip r:embed="rId5"/>
          <a:stretch>
            <a:fillRect/>
          </a:stretch>
        </p:blipFill>
        <p:spPr>
          <a:xfrm>
            <a:off x="6421723" y="2688454"/>
            <a:ext cx="5325896" cy="3264757"/>
          </a:xfrm>
          <a:prstGeom prst="rect">
            <a:avLst/>
          </a:prstGeom>
        </p:spPr>
      </p:pic>
      <p:sp>
        <p:nvSpPr>
          <p:cNvPr id="3" name="文本框 2">
            <a:extLst>
              <a:ext uri="{FF2B5EF4-FFF2-40B4-BE49-F238E27FC236}">
                <a16:creationId xmlns:a16="http://schemas.microsoft.com/office/drawing/2014/main" id="{D19F7507-C5DC-689C-CDE3-FD174C4B3053}"/>
              </a:ext>
            </a:extLst>
          </p:cNvPr>
          <p:cNvSpPr txBox="1"/>
          <p:nvPr/>
        </p:nvSpPr>
        <p:spPr>
          <a:xfrm>
            <a:off x="484846" y="2752293"/>
            <a:ext cx="6021010" cy="923330"/>
          </a:xfrm>
          <a:prstGeom prst="rect">
            <a:avLst/>
          </a:prstGeom>
          <a:noFill/>
        </p:spPr>
        <p:txBody>
          <a:bodyPr wrap="square" rtlCol="0">
            <a:spAutoFit/>
          </a:bodyPr>
          <a:lstStyle/>
          <a:p>
            <a:pPr marL="342900" indent="-342900">
              <a:buFont typeface="Wingdings" panose="05000000000000000000" pitchFamily="2" charset="2"/>
              <a:buChar char="Ø"/>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模块组成</a:t>
            </a:r>
            <a:r>
              <a:rPr lang="zh-CN" altLang="en-US" dirty="0">
                <a:latin typeface="Times New Roman" panose="02020603050405020304" pitchFamily="18" charset="0"/>
                <a:ea typeface="宋体" panose="02010600030101010101" pitchFamily="2" charset="-122"/>
                <a:cs typeface="Times New Roman" panose="02020603050405020304" pitchFamily="18" charset="0"/>
              </a:rPr>
              <a:t>：注意模块包含</a:t>
            </a:r>
            <a:r>
              <a:rPr lang="en-US" altLang="zh-CN" dirty="0">
                <a:latin typeface="Times New Roman" panose="02020603050405020304" pitchFamily="18" charset="0"/>
                <a:ea typeface="宋体" panose="02010600030101010101" pitchFamily="2" charset="-122"/>
                <a:cs typeface="Times New Roman" panose="02020603050405020304" pitchFamily="18" charset="0"/>
              </a:rPr>
              <a:t>MAC</a:t>
            </a:r>
            <a:r>
              <a:rPr lang="zh-CN" altLang="en-US" dirty="0">
                <a:latin typeface="Times New Roman" panose="02020603050405020304" pitchFamily="18" charset="0"/>
                <a:ea typeface="宋体" panose="02010600030101010101" pitchFamily="2" charset="-122"/>
                <a:cs typeface="Times New Roman" panose="02020603050405020304" pitchFamily="18" charset="0"/>
              </a:rPr>
              <a:t>块和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MLP(Multilayer Perceptron)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块，其中层归一化</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LayerNorm</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LN)</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和残差连接分别在每个块之前和之后应用。</a:t>
            </a: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B830F2EF-7ED8-0E24-2CBB-1BE3995F1A52}"/>
                  </a:ext>
                </a:extLst>
              </p:cNvPr>
              <p:cNvSpPr txBox="1"/>
              <p:nvPr/>
            </p:nvSpPr>
            <p:spPr>
              <a:xfrm>
                <a:off x="455952" y="3740353"/>
                <a:ext cx="5965771" cy="928267"/>
              </a:xfrm>
              <a:prstGeom prst="rect">
                <a:avLst/>
              </a:prstGeom>
              <a:noFill/>
            </p:spPr>
            <p:txBody>
              <a:bodyPr wrap="square" rtlCol="0">
                <a:spAutoFit/>
              </a:bodyPr>
              <a:lstStyle/>
              <a:p>
                <a:pPr marL="342900" indent="-342900">
                  <a:buFont typeface="Wingdings" panose="05000000000000000000" pitchFamily="2" charset="2"/>
                  <a:buChar char="Ø"/>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学习过程</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：对于给定的特征序列</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i="1">
                                <a:latin typeface="Cambria Math" panose="02040503050406030204" pitchFamily="18" charset="0"/>
                                <a:ea typeface="宋体" panose="02010600030101010101" pitchFamily="2" charset="-122"/>
                                <a:cs typeface="Times New Roman" panose="02020603050405020304" pitchFamily="18" charset="0"/>
                              </a:rPr>
                              <m:t>𝐹</m:t>
                            </m:r>
                          </m:e>
                        </m:acc>
                      </m:e>
                      <m:sub>
                        <m:r>
                          <a:rPr lang="en-US" altLang="zh-CN" i="1">
                            <a:latin typeface="Cambria Math" panose="02040503050406030204" pitchFamily="18" charset="0"/>
                            <a:ea typeface="宋体" panose="02010600030101010101" pitchFamily="2" charset="-122"/>
                            <a:cs typeface="Times New Roman" panose="02020603050405020304" pitchFamily="18" charset="0"/>
                          </a:rPr>
                          <m:t>𝑟</m:t>
                        </m:r>
                      </m:sub>
                    </m:sSub>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表示音频和动作特征的融合</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a:latin typeface="Times New Roman" panose="02020603050405020304" pitchFamily="18" charset="0"/>
                    <a:ea typeface="宋体" panose="02010600030101010101" pitchFamily="2" charset="-122"/>
                    <a:cs typeface="Times New Roman" panose="02020603050405020304" pitchFamily="18" charset="0"/>
                  </a:rPr>
                  <a:t>MCA</a:t>
                </a:r>
                <a:r>
                  <a:rPr lang="zh-CN" altLang="en-US">
                    <a:latin typeface="Times New Roman" panose="02020603050405020304" pitchFamily="18" charset="0"/>
                    <a:ea typeface="宋体" panose="02010600030101010101" pitchFamily="2" charset="-122"/>
                    <a:cs typeface="Times New Roman" panose="02020603050405020304" pitchFamily="18" charset="0"/>
                  </a:rPr>
                  <a:t>块</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MLP</a:t>
                </a:r>
                <a:r>
                  <a:rPr lang="zh-CN" altLang="en-US" dirty="0">
                    <a:latin typeface="Times New Roman" panose="02020603050405020304" pitchFamily="18" charset="0"/>
                    <a:ea typeface="宋体" panose="02010600030101010101" pitchFamily="2" charset="-122"/>
                    <a:cs typeface="Times New Roman" panose="02020603050405020304" pitchFamily="18" charset="0"/>
                  </a:rPr>
                  <a:t>块交替进行处理，表达式为：</a:t>
                </a:r>
              </a:p>
            </p:txBody>
          </p:sp>
        </mc:Choice>
        <mc:Fallback>
          <p:sp>
            <p:nvSpPr>
              <p:cNvPr id="8" name="文本框 7">
                <a:extLst>
                  <a:ext uri="{FF2B5EF4-FFF2-40B4-BE49-F238E27FC236}">
                    <a16:creationId xmlns:a16="http://schemas.microsoft.com/office/drawing/2014/main" id="{B830F2EF-7ED8-0E24-2CBB-1BE3995F1A52}"/>
                  </a:ext>
                </a:extLst>
              </p:cNvPr>
              <p:cNvSpPr txBox="1">
                <a:spLocks noRot="1" noChangeAspect="1" noMove="1" noResize="1" noEditPoints="1" noAdjustHandles="1" noChangeArrowheads="1" noChangeShapeType="1" noTextEdit="1"/>
              </p:cNvSpPr>
              <p:nvPr/>
            </p:nvSpPr>
            <p:spPr>
              <a:xfrm>
                <a:off x="455952" y="3740353"/>
                <a:ext cx="5965771" cy="928267"/>
              </a:xfrm>
              <a:prstGeom prst="rect">
                <a:avLst/>
              </a:prstGeom>
              <a:blipFill>
                <a:blip r:embed="rId6"/>
                <a:stretch>
                  <a:fillRect l="-716" t="-5263" r="-613" b="-78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66911A30-D976-3491-AEFE-CC7A11E4AA5F}"/>
                  </a:ext>
                </a:extLst>
              </p:cNvPr>
              <p:cNvSpPr txBox="1"/>
              <p:nvPr/>
            </p:nvSpPr>
            <p:spPr>
              <a:xfrm>
                <a:off x="672389" y="4622278"/>
                <a:ext cx="5523056" cy="921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b>
                          <m:r>
                            <a:rPr lang="en-US" altLang="zh-CN" b="0" i="1" smtClean="0">
                              <a:latin typeface="Cambria Math" panose="02040503050406030204" pitchFamily="18" charset="0"/>
                            </a:rPr>
                            <m:t>𝑟</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𝑀𝐶</m:t>
                      </m:r>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𝐿𝑁</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𝐹</m:t>
                                      </m:r>
                                    </m:e>
                                  </m:acc>
                                </m:e>
                                <m:sub>
                                  <m:r>
                                    <a:rPr lang="en-US" altLang="zh-CN" i="1">
                                      <a:latin typeface="Cambria Math" panose="02040503050406030204" pitchFamily="18" charset="0"/>
                                      <a:ea typeface="宋体" panose="02010600030101010101" pitchFamily="2" charset="-122"/>
                                      <a:cs typeface="Times New Roman" panose="02020603050405020304" pitchFamily="18" charset="0"/>
                                    </a:rPr>
                                    <m:t>𝑟</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𝑎</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𝑚</m:t>
                                  </m:r>
                                </m:sub>
                              </m:sSub>
                            </m:e>
                          </m:d>
                        </m:e>
                      </m:d>
                      <m:r>
                        <a:rPr lang="en-US" altLang="zh-CN" b="0" i="1" smtClean="0">
                          <a:latin typeface="Cambria Math" panose="020405030504060302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i="1">
                                  <a:latin typeface="Cambria Math" panose="02040503050406030204" pitchFamily="18" charset="0"/>
                                  <a:ea typeface="宋体" panose="02010600030101010101" pitchFamily="2" charset="-122"/>
                                  <a:cs typeface="Times New Roman" panose="02020603050405020304" pitchFamily="18" charset="0"/>
                                </a:rPr>
                                <m:t>𝐹</m:t>
                              </m:r>
                            </m:e>
                          </m:acc>
                        </m:e>
                        <m:sub>
                          <m:r>
                            <a:rPr lang="en-US" altLang="zh-CN" i="1">
                              <a:latin typeface="Cambria Math" panose="02040503050406030204" pitchFamily="18" charset="0"/>
                              <a:ea typeface="宋体" panose="02010600030101010101" pitchFamily="2" charset="-122"/>
                              <a:cs typeface="Times New Roman" panose="02020603050405020304" pitchFamily="18" charset="0"/>
                            </a:rPr>
                            <m:t>𝑟</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𝑟</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1</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𝑅</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𝐹</m:t>
                              </m:r>
                            </m:e>
                          </m:acc>
                        </m:e>
                        <m:sub>
                          <m:r>
                            <a:rPr lang="en-US" altLang="zh-CN" i="1">
                              <a:latin typeface="Cambria Math" panose="02040503050406030204" pitchFamily="18" charset="0"/>
                              <a:ea typeface="宋体" panose="02010600030101010101" pitchFamily="2" charset="-122"/>
                              <a:cs typeface="Times New Roman" panose="02020603050405020304" pitchFamily="18" charset="0"/>
                            </a:rPr>
                            <m:t>𝑟</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𝑀𝐿𝑃</m:t>
                      </m:r>
                      <m:d>
                        <m:d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𝐿𝑁</m:t>
                          </m:r>
                          <m:d>
                            <m:d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dPr>
                            <m:e>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e>
                                <m:sub>
                                  <m:r>
                                    <a:rPr lang="en-US" altLang="zh-CN" i="1">
                                      <a:latin typeface="Cambria Math" panose="02040503050406030204" pitchFamily="18" charset="0"/>
                                    </a:rPr>
                                    <m:t>𝑟</m:t>
                                  </m:r>
                                </m:sub>
                                <m:sup>
                                  <m:r>
                                    <a:rPr lang="en-US" altLang="zh-CN" i="1">
                                      <a:latin typeface="Cambria Math" panose="02040503050406030204" pitchFamily="18" charset="0"/>
                                    </a:rPr>
                                    <m:t>′</m:t>
                                  </m:r>
                                </m:sup>
                              </m:sSubSup>
                            </m:e>
                          </m:d>
                        </m:e>
                      </m:d>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e>
                        <m:sub>
                          <m:r>
                            <a:rPr lang="en-US" altLang="zh-CN" i="1">
                              <a:latin typeface="Cambria Math" panose="02040503050406030204" pitchFamily="18" charset="0"/>
                            </a:rPr>
                            <m:t>𝑟</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m:oMathPara>
                </a14:m>
                <a:endParaRPr lang="zh-CN" altLang="en-US" dirty="0"/>
              </a:p>
            </p:txBody>
          </p:sp>
        </mc:Choice>
        <mc:Fallback>
          <p:sp>
            <p:nvSpPr>
              <p:cNvPr id="12" name="文本框 11">
                <a:extLst>
                  <a:ext uri="{FF2B5EF4-FFF2-40B4-BE49-F238E27FC236}">
                    <a16:creationId xmlns:a16="http://schemas.microsoft.com/office/drawing/2014/main" id="{66911A30-D976-3491-AEFE-CC7A11E4AA5F}"/>
                  </a:ext>
                </a:extLst>
              </p:cNvPr>
              <p:cNvSpPr txBox="1">
                <a:spLocks noRot="1" noChangeAspect="1" noMove="1" noResize="1" noEditPoints="1" noAdjustHandles="1" noChangeArrowheads="1" noChangeShapeType="1" noTextEdit="1"/>
              </p:cNvSpPr>
              <p:nvPr/>
            </p:nvSpPr>
            <p:spPr>
              <a:xfrm>
                <a:off x="672389" y="4622278"/>
                <a:ext cx="5523056" cy="92140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B8C250AC-3D5D-16F8-193F-48BF6018E04B}"/>
                  </a:ext>
                </a:extLst>
              </p:cNvPr>
              <p:cNvSpPr txBox="1"/>
              <p:nvPr/>
            </p:nvSpPr>
            <p:spPr>
              <a:xfrm>
                <a:off x="481796" y="5542280"/>
                <a:ext cx="6113837" cy="651269"/>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其中，</a:t>
                </a:r>
                <a:r>
                  <a:rPr lang="en-US" altLang="zh-CN" dirty="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𝐹</m:t>
                            </m:r>
                          </m:e>
                        </m:acc>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i="1">
                                <a:latin typeface="Cambria Math" panose="02040503050406030204" pitchFamily="18" charset="0"/>
                                <a:ea typeface="宋体" panose="02010600030101010101" pitchFamily="2" charset="-122"/>
                                <a:cs typeface="Times New Roman" panose="02020603050405020304" pitchFamily="18" charset="0"/>
                              </a:rPr>
                              <m:t>𝐹</m:t>
                            </m:r>
                          </m:e>
                        </m:acc>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𝑅</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是学习到的与</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的空间坐标点对应的混合特征。</a:t>
                </a:r>
              </a:p>
            </p:txBody>
          </p:sp>
        </mc:Choice>
        <mc:Fallback xmlns="">
          <p:sp>
            <p:nvSpPr>
              <p:cNvPr id="16" name="文本框 15">
                <a:extLst>
                  <a:ext uri="{FF2B5EF4-FFF2-40B4-BE49-F238E27FC236}">
                    <a16:creationId xmlns:a16="http://schemas.microsoft.com/office/drawing/2014/main" id="{B8C250AC-3D5D-16F8-193F-48BF6018E04B}"/>
                  </a:ext>
                </a:extLst>
              </p:cNvPr>
              <p:cNvSpPr txBox="1">
                <a:spLocks noRot="1" noChangeAspect="1" noMove="1" noResize="1" noEditPoints="1" noAdjustHandles="1" noChangeArrowheads="1" noChangeShapeType="1" noTextEdit="1"/>
              </p:cNvSpPr>
              <p:nvPr/>
            </p:nvSpPr>
            <p:spPr>
              <a:xfrm>
                <a:off x="481796" y="5542280"/>
                <a:ext cx="6113837" cy="651269"/>
              </a:xfrm>
              <a:prstGeom prst="rect">
                <a:avLst/>
              </a:prstGeom>
              <a:blipFill>
                <a:blip r:embed="rId8"/>
                <a:stretch>
                  <a:fillRect l="-798" t="-7477" b="-11215"/>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089D1B36-4373-2669-7E37-D25FC71EF63A}"/>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Shen S, Li W, Huang X, et al. SD-</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Towards Lifelike Talking Head Animation via Spatially-adaptive Dual-driven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NeRFs</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[J]. IEEE Transactions on Multimedia, 2023.</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161038418"/>
      </p:ext>
    </p:extLst>
  </p:cSld>
  <p:clrMapOvr>
    <a:masterClrMapping/>
  </p:clrMapOvr>
  <p:transition>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96217" y="323469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392019" y="1601659"/>
            <a:ext cx="11594572"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交叉注意力机制</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(The cross-attention mechanism)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47636"/>
            <a:ext cx="1010604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Spatially-Adaptive Cross-Attention Module</a:t>
            </a:r>
            <a:endPar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830F2EF-7ED8-0E24-2CBB-1BE3995F1A52}"/>
                  </a:ext>
                </a:extLst>
              </p:cNvPr>
              <p:cNvSpPr txBox="1"/>
              <p:nvPr/>
            </p:nvSpPr>
            <p:spPr>
              <a:xfrm>
                <a:off x="269734" y="5444258"/>
                <a:ext cx="11127433" cy="718338"/>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特征融合与动态</a:t>
                </a: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驱动</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：最终融合的特征 </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𝐹</m:t>
                            </m:r>
                          </m:e>
                        </m:acc>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𝑅</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简化表示为</a:t>
                </a:r>
                <a14:m>
                  <m:oMath xmlns:m="http://schemas.openxmlformats.org/officeDocument/2006/math">
                    <m:r>
                      <a:rPr lang="en-US" altLang="zh-CN" sz="2000" b="0" i="1" smtClean="0">
                        <a:latin typeface="Cambria Math" panose="02040503050406030204" pitchFamily="18" charset="0"/>
                      </a:rPr>
                      <m:t>𝐹</m:t>
                    </m:r>
                  </m:oMath>
                </a14:m>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网络的中间层输出相结合，进而驱动动态</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的生成，实现对面部的精细控制：</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𝑐</m:t>
                        </m:r>
                        <m:r>
                          <a:rPr lang="en-US" altLang="zh-CN" i="1">
                            <a:latin typeface="Cambria Math" panose="02040503050406030204" pitchFamily="18" charset="0"/>
                          </a:rPr>
                          <m:t>,</m:t>
                        </m:r>
                        <m:r>
                          <a:rPr lang="zh-CN" altLang="zh-CN" i="1">
                            <a:latin typeface="Cambria Math" panose="02040503050406030204" pitchFamily="18" charset="0"/>
                          </a:rPr>
                          <m:t>𝜎</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zh-CN"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r>
                          <a:rPr lang="en-US" altLang="zh-CN" i="1">
                            <a:latin typeface="Cambria Math" panose="02040503050406030204" pitchFamily="18" charset="0"/>
                          </a:rPr>
                          <m:t>𝑔</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e>
                              <m:sub>
                                <m:r>
                                  <a:rPr lang="en-US" altLang="zh-CN" i="1">
                                    <a:latin typeface="Cambria Math" panose="02040503050406030204" pitchFamily="18" charset="0"/>
                                  </a:rPr>
                                  <m:t>𝑎</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e>
                              <m:sub>
                                <m:r>
                                  <a:rPr lang="en-US" altLang="zh-CN" i="1">
                                    <a:latin typeface="Cambria Math" panose="02040503050406030204" pitchFamily="18" charset="0"/>
                                  </a:rPr>
                                  <m:t>𝑚</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𝑑</m:t>
                            </m:r>
                          </m:e>
                        </m:d>
                      </m:e>
                    </m:d>
                  </m:oMath>
                </a14:m>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B830F2EF-7ED8-0E24-2CBB-1BE3995F1A52}"/>
                  </a:ext>
                </a:extLst>
              </p:cNvPr>
              <p:cNvSpPr txBox="1">
                <a:spLocks noRot="1" noChangeAspect="1" noMove="1" noResize="1" noEditPoints="1" noAdjustHandles="1" noChangeArrowheads="1" noChangeShapeType="1" noTextEdit="1"/>
              </p:cNvSpPr>
              <p:nvPr/>
            </p:nvSpPr>
            <p:spPr>
              <a:xfrm>
                <a:off x="269734" y="5444258"/>
                <a:ext cx="11127433" cy="718338"/>
              </a:xfrm>
              <a:prstGeom prst="rect">
                <a:avLst/>
              </a:prstGeom>
              <a:blipFill>
                <a:blip r:embed="rId5"/>
                <a:stretch>
                  <a:fillRect l="-493" t="-5932" b="-135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6911A30-D976-3491-AEFE-CC7A11E4AA5F}"/>
                  </a:ext>
                </a:extLst>
              </p:cNvPr>
              <p:cNvSpPr txBox="1"/>
              <p:nvPr/>
            </p:nvSpPr>
            <p:spPr>
              <a:xfrm>
                <a:off x="692479" y="2063609"/>
                <a:ext cx="5523056" cy="8082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𝐶𝑟𝑜𝑠𝑠</m:t>
                      </m:r>
                      <m:r>
                        <a:rPr lang="en-US" altLang="zh-CN" b="0" i="1" smtClean="0">
                          <a:latin typeface="Cambria Math" panose="02040503050406030204" pitchFamily="18" charset="0"/>
                        </a:rPr>
                        <m:t>−</m:t>
                      </m:r>
                      <m:r>
                        <a:rPr lang="en-US" altLang="zh-CN" b="0" i="1" smtClean="0">
                          <a:latin typeface="Cambria Math" panose="02040503050406030204" pitchFamily="18" charset="0"/>
                        </a:rPr>
                        <m:t>𝐴𝑡𝑡𝑒𝑛𝑡𝑖𝑜𝑛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𝑄</m:t>
                          </m:r>
                          <m:r>
                            <a:rPr lang="en-US" altLang="zh-CN" b="0" i="1" smtClean="0">
                              <a:latin typeface="Cambria Math" panose="02040503050406030204" pitchFamily="18" charset="0"/>
                            </a:rPr>
                            <m:t>,</m:t>
                          </m:r>
                          <m:r>
                            <a:rPr lang="en-US" altLang="zh-CN" b="0" i="1" smtClean="0">
                              <a:latin typeface="Cambria Math" panose="02040503050406030204" pitchFamily="18" charset="0"/>
                            </a:rPr>
                            <m:t>𝐾</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𝑆𝑜𝑓𝑡𝑚𝑎𝑥</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𝑄</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𝐾</m:t>
                                  </m:r>
                                </m:e>
                                <m:sup>
                                  <m:r>
                                    <a:rPr lang="en-US" altLang="zh-CN" b="0" i="1" smtClean="0">
                                      <a:latin typeface="Cambria Math" panose="02040503050406030204" pitchFamily="18" charset="0"/>
                                    </a:rPr>
                                    <m:t>𝑇</m:t>
                                  </m:r>
                                </m:sup>
                              </m:sSup>
                            </m:num>
                            <m:den>
                              <m:rad>
                                <m:radPr>
                                  <m:degHide m:val="on"/>
                                  <m:ctrlPr>
                                    <a:rPr lang="en-US" altLang="zh-CN" b="0" i="1" smtClean="0">
                                      <a:latin typeface="Cambria Math" panose="02040503050406030204" pitchFamily="18" charset="0"/>
                                    </a:rPr>
                                  </m:ctrlPr>
                                </m:radPr>
                                <m:deg/>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e>
                              </m:rad>
                            </m:den>
                          </m:f>
                        </m:e>
                      </m:d>
                      <m:r>
                        <a:rPr lang="en-US" altLang="zh-CN" b="0" i="1" smtClean="0">
                          <a:latin typeface="Cambria Math" panose="02040503050406030204" pitchFamily="18" charset="0"/>
                        </a:rPr>
                        <m:t>𝑉</m:t>
                      </m:r>
                    </m:oMath>
                  </m:oMathPara>
                </a14:m>
                <a:endParaRPr lang="en-US" altLang="zh-CN" i="1" dirty="0">
                  <a:latin typeface="Cambria Math" panose="02040503050406030204" pitchFamily="18" charset="0"/>
                </a:endParaRPr>
              </a:p>
            </p:txBody>
          </p:sp>
        </mc:Choice>
        <mc:Fallback xmlns="">
          <p:sp>
            <p:nvSpPr>
              <p:cNvPr id="12" name="文本框 11">
                <a:extLst>
                  <a:ext uri="{FF2B5EF4-FFF2-40B4-BE49-F238E27FC236}">
                    <a16:creationId xmlns:a16="http://schemas.microsoft.com/office/drawing/2014/main" id="{66911A30-D976-3491-AEFE-CC7A11E4AA5F}"/>
                  </a:ext>
                </a:extLst>
              </p:cNvPr>
              <p:cNvSpPr txBox="1">
                <a:spLocks noRot="1" noChangeAspect="1" noMove="1" noResize="1" noEditPoints="1" noAdjustHandles="1" noChangeArrowheads="1" noChangeShapeType="1" noTextEdit="1"/>
              </p:cNvSpPr>
              <p:nvPr/>
            </p:nvSpPr>
            <p:spPr>
              <a:xfrm>
                <a:off x="692479" y="2063609"/>
                <a:ext cx="5523056" cy="80823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B8C250AC-3D5D-16F8-193F-48BF6018E04B}"/>
                  </a:ext>
                </a:extLst>
              </p:cNvPr>
              <p:cNvSpPr txBox="1"/>
              <p:nvPr/>
            </p:nvSpPr>
            <p:spPr>
              <a:xfrm>
                <a:off x="362194" y="2989877"/>
                <a:ext cx="6100431" cy="2325508"/>
              </a:xfrm>
              <a:prstGeom prst="rect">
                <a:avLst/>
              </a:prstGeom>
              <a:noFill/>
            </p:spPr>
            <p:txBody>
              <a:bodyPr wrap="square">
                <a:spAutoFit/>
              </a:bodyPr>
              <a:lstStyle/>
              <a:p>
                <a:pPr marL="285750" indent="-285750">
                  <a:spcBef>
                    <a:spcPts val="300"/>
                  </a:spcBef>
                  <a:spcAft>
                    <a:spcPts val="300"/>
                  </a:spcAft>
                  <a:buFont typeface="Wingdings" panose="05000000000000000000" pitchFamily="2" charset="2"/>
                  <a:buChar char="l"/>
                </a:pPr>
                <a:r>
                  <a:rPr lang="en-US" altLang="zh-CN" dirty="0">
                    <a:latin typeface="Times New Roman" panose="02020603050405020304" pitchFamily="18" charset="0"/>
                    <a:ea typeface="宋体" panose="02010600030101010101" pitchFamily="2" charset="-122"/>
                    <a:cs typeface="Times New Roman" panose="02020603050405020304" pitchFamily="18" charset="0"/>
                  </a:rPr>
                  <a:t>Q, K, V</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分别代表查询</a:t>
                </a:r>
                <a:r>
                  <a:rPr lang="en-US" altLang="zh-CN" dirty="0">
                    <a:latin typeface="Times New Roman" panose="02020603050405020304" pitchFamily="18" charset="0"/>
                    <a:ea typeface="宋体" panose="02010600030101010101" pitchFamily="2" charset="-122"/>
                    <a:cs typeface="Times New Roman" panose="02020603050405020304" pitchFamily="18" charset="0"/>
                  </a:rPr>
                  <a:t>Queries</a:t>
                </a:r>
                <a:r>
                  <a:rPr lang="zh-CN" altLang="en-US" dirty="0">
                    <a:latin typeface="Times New Roman" panose="02020603050405020304" pitchFamily="18" charset="0"/>
                    <a:ea typeface="宋体" panose="02010600030101010101" pitchFamily="2" charset="-122"/>
                    <a:cs typeface="Times New Roman" panose="02020603050405020304" pitchFamily="18" charset="0"/>
                  </a:rPr>
                  <a:t>，键</a:t>
                </a:r>
                <a:r>
                  <a:rPr lang="en-US" altLang="zh-CN" dirty="0">
                    <a:latin typeface="Times New Roman" panose="02020603050405020304" pitchFamily="18" charset="0"/>
                    <a:ea typeface="宋体" panose="02010600030101010101" pitchFamily="2" charset="-122"/>
                    <a:cs typeface="Times New Roman" panose="02020603050405020304" pitchFamily="18" charset="0"/>
                  </a:rPr>
                  <a:t> Keys,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和值</a:t>
                </a:r>
                <a:r>
                  <a:rPr lang="en-US" altLang="zh-CN" dirty="0">
                    <a:latin typeface="Times New Roman" panose="02020603050405020304" pitchFamily="18" charset="0"/>
                    <a:ea typeface="宋体" panose="02010600030101010101" pitchFamily="2" charset="-122"/>
                    <a:cs typeface="Times New Roman" panose="02020603050405020304" pitchFamily="18" charset="0"/>
                  </a:rPr>
                  <a:t>Values</a:t>
                </a:r>
              </a:p>
              <a:p>
                <a:pPr marL="285750" indent="-285750">
                  <a:spcBef>
                    <a:spcPts val="300"/>
                  </a:spcBef>
                  <a:spcAft>
                    <a:spcPts val="300"/>
                  </a:spcAft>
                  <a:buFont typeface="Wingdings" panose="05000000000000000000" pitchFamily="2" charset="2"/>
                  <a:buChar char="l"/>
                </a:pPr>
                <a:r>
                  <a:rPr lang="en-US" altLang="zh-CN" dirty="0">
                    <a:ea typeface="宋体" panose="02010600030101010101" pitchFamily="2" charset="-122"/>
                    <a:cs typeface="Times New Roman" panose="02020603050405020304" pitchFamily="18" charset="0"/>
                  </a:rPr>
                  <a:t> </a:t>
                </a:r>
                <a14:m>
                  <m:oMath xmlns:m="http://schemas.openxmlformats.org/officeDocument/2006/math">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𝑘</m:t>
                            </m:r>
                          </m:sub>
                        </m:sSub>
                      </m:e>
                    </m:rad>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是比例因子，用于缩放点积的大小，以防止点积过大导致梯度消失或爆炸问题。</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300"/>
                  </a:spcBef>
                  <a:spcAft>
                    <a:spcPts val="300"/>
                  </a:spcAft>
                  <a:buFont typeface="Wingdings" panose="05000000000000000000" pitchFamily="2" charset="2"/>
                  <a:buChar char="l"/>
                </a:pPr>
                <a14:m>
                  <m:oMath xmlns:m="http://schemas.openxmlformats.org/officeDocument/2006/math">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𝐾</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𝑉</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d>
                      <m:d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𝑎</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𝑚</m:t>
                            </m:r>
                          </m:sub>
                        </m:sSub>
                      </m:e>
                    </m:d>
                  </m:oMath>
                </a14:m>
                <a:r>
                  <a:rPr lang="zh-CN" altLang="en-US" dirty="0">
                    <a:ea typeface="宋体" panose="02010600030101010101" pitchFamily="2" charset="-122"/>
                    <a:cs typeface="Times New Roman" panose="02020603050405020304" pitchFamily="18" charset="0"/>
                  </a:rPr>
                  <a:t>；</a:t>
                </a:r>
                <a:r>
                  <a:rPr lang="en-US" altLang="zh-CN" dirty="0">
                    <a:ea typeface="宋体" panose="02010600030101010101" pitchFamily="2" charset="-122"/>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𝐾</m:t>
                    </m:r>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i="1">
                                <a:latin typeface="Cambria Math" panose="02040503050406030204" pitchFamily="18" charset="0"/>
                                <a:ea typeface="宋体" panose="02010600030101010101" pitchFamily="2" charset="-122"/>
                                <a:cs typeface="Times New Roman" panose="02020603050405020304" pitchFamily="18" charset="0"/>
                              </a:rPr>
                              <m:t>𝐹</m:t>
                            </m:r>
                          </m:e>
                        </m:acc>
                      </m:e>
                      <m:sub>
                        <m:r>
                          <a:rPr lang="en-US" altLang="zh-CN" i="1">
                            <a:latin typeface="Cambria Math" panose="02040503050406030204" pitchFamily="18" charset="0"/>
                            <a:ea typeface="宋体" panose="02010600030101010101" pitchFamily="2" charset="-122"/>
                            <a:cs typeface="Times New Roman" panose="02020603050405020304" pitchFamily="18" charset="0"/>
                          </a:rPr>
                          <m:t>𝑟</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，在第一个交叉注意力层中，</a:t>
                </a:r>
                <a:r>
                  <a:rPr lang="en-US" altLang="zh-CN" dirty="0">
                    <a:ea typeface="宋体" panose="02010600030101010101" pitchFamily="2" charset="-122"/>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𝐾</m:t>
                    </m:r>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𝑠</m:t>
                        </m:r>
                      </m:sub>
                    </m:sSub>
                  </m:oMath>
                </a14:m>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spcBef>
                    <a:spcPts val="300"/>
                  </a:spcBef>
                  <a:spcAft>
                    <a:spcPts val="300"/>
                  </a:spcAft>
                  <a:buFont typeface="Wingdings" panose="05000000000000000000" pitchFamily="2" charset="2"/>
                  <a:buChar char="l"/>
                </a:pP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Softmax</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函数应用于点积的结果，用于计算权重分布，以此来聚合值 </a:t>
                </a:r>
                <a:r>
                  <a:rPr lang="en-US" altLang="zh-CN" dirty="0">
                    <a:latin typeface="Times New Roman" panose="02020603050405020304" pitchFamily="18" charset="0"/>
                    <a:ea typeface="宋体" panose="02010600030101010101" pitchFamily="2" charset="-122"/>
                    <a:cs typeface="Times New Roman" panose="02020603050405020304" pitchFamily="18" charset="0"/>
                  </a:rPr>
                  <a:t>V</a:t>
                </a:r>
              </a:p>
            </p:txBody>
          </p:sp>
        </mc:Choice>
        <mc:Fallback xmlns="">
          <p:sp>
            <p:nvSpPr>
              <p:cNvPr id="16" name="文本框 15">
                <a:extLst>
                  <a:ext uri="{FF2B5EF4-FFF2-40B4-BE49-F238E27FC236}">
                    <a16:creationId xmlns:a16="http://schemas.microsoft.com/office/drawing/2014/main" id="{B8C250AC-3D5D-16F8-193F-48BF6018E04B}"/>
                  </a:ext>
                </a:extLst>
              </p:cNvPr>
              <p:cNvSpPr txBox="1">
                <a:spLocks noRot="1" noChangeAspect="1" noMove="1" noResize="1" noEditPoints="1" noAdjustHandles="1" noChangeArrowheads="1" noChangeShapeType="1" noTextEdit="1"/>
              </p:cNvSpPr>
              <p:nvPr/>
            </p:nvSpPr>
            <p:spPr>
              <a:xfrm>
                <a:off x="362194" y="2989877"/>
                <a:ext cx="6100431" cy="2325508"/>
              </a:xfrm>
              <a:prstGeom prst="rect">
                <a:avLst/>
              </a:prstGeom>
              <a:blipFill>
                <a:blip r:embed="rId7"/>
                <a:stretch>
                  <a:fillRect l="-599" t="-1832" r="-500" b="-3141"/>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59B621BA-1372-EF93-7C73-2C32D1AC4E34}"/>
              </a:ext>
            </a:extLst>
          </p:cNvPr>
          <p:cNvPicPr>
            <a:picLocks noChangeAspect="1"/>
          </p:cNvPicPr>
          <p:nvPr/>
        </p:nvPicPr>
        <p:blipFill>
          <a:blip r:embed="rId8"/>
          <a:stretch>
            <a:fillRect/>
          </a:stretch>
        </p:blipFill>
        <p:spPr>
          <a:xfrm>
            <a:off x="6370321" y="1800837"/>
            <a:ext cx="5325896" cy="3507811"/>
          </a:xfrm>
          <a:prstGeom prst="rect">
            <a:avLst/>
          </a:prstGeom>
        </p:spPr>
      </p:pic>
      <p:sp>
        <p:nvSpPr>
          <p:cNvPr id="17" name="文本框 16">
            <a:extLst>
              <a:ext uri="{FF2B5EF4-FFF2-40B4-BE49-F238E27FC236}">
                <a16:creationId xmlns:a16="http://schemas.microsoft.com/office/drawing/2014/main" id="{485930C7-D8FA-8D26-B8CE-A1E1FAD68735}"/>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Shen S, Li W, Huang X, et al. SD-</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Towards Lifelike Talking Head Animation via Spatially-adaptive Dual-driven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NeRFs</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[J]. IEEE Transactions on Multimedia, 2023.</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4204844224"/>
      </p:ext>
    </p:extLst>
  </p:cSld>
  <p:clrMapOvr>
    <a:masterClrMapping/>
  </p:clrMapOvr>
  <p:transition>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8726E-B60D-516C-37A4-82ACC66D5ED7}"/>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E8198BE7-E991-A804-6631-2EF5FDEDA18C}"/>
              </a:ext>
            </a:extLst>
          </p:cNvPr>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A317CB71-0026-9886-8998-A95137B0CC38}"/>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6BC2907F-4E7A-921C-CA19-E7E812E7548C}"/>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4768F649-309D-20C8-9F1B-CA55CE42CD2D}"/>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BBAD4A6D-64E5-27F2-2893-9488C240486B}"/>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E70E23FE-264E-1162-6BB8-D4E15368BA14}"/>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2BF017B4-4DC6-3F6D-1512-1AB997D5DE39}"/>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2F10AE91-7515-3567-E0C7-76B2FB05FBE7}"/>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6BC3BA1B-0431-CE8D-C9F5-A3858704A08E}"/>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D5FB888D-867B-67A7-348B-34960740F30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9" name="文本框 8">
            <a:extLst>
              <a:ext uri="{FF2B5EF4-FFF2-40B4-BE49-F238E27FC236}">
                <a16:creationId xmlns:a16="http://schemas.microsoft.com/office/drawing/2014/main" id="{0E4A9950-34E1-6CA3-368F-C5AF75E9CB16}"/>
              </a:ext>
            </a:extLst>
          </p:cNvPr>
          <p:cNvSpPr txBox="1"/>
          <p:nvPr>
            <p:custDataLst>
              <p:tags r:id="rId1"/>
            </p:custDataLst>
          </p:nvPr>
        </p:nvSpPr>
        <p:spPr>
          <a:xfrm>
            <a:off x="102869" y="1102996"/>
            <a:ext cx="1010604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用于生成</a:t>
            </a:r>
            <a:r>
              <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talking-head</a:t>
            </a: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的神经辐射场</a:t>
            </a:r>
          </a:p>
        </p:txBody>
      </p:sp>
      <p:sp>
        <p:nvSpPr>
          <p:cNvPr id="14" name="矩形: 圆角 4">
            <a:extLst>
              <a:ext uri="{FF2B5EF4-FFF2-40B4-BE49-F238E27FC236}">
                <a16:creationId xmlns:a16="http://schemas.microsoft.com/office/drawing/2014/main" id="{752D6C41-C9DC-1833-4144-F8FCBB0B3A30}"/>
              </a:ext>
            </a:extLst>
          </p:cNvPr>
          <p:cNvSpPr/>
          <p:nvPr>
            <p:custDataLst>
              <p:tags r:id="rId2"/>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D2B217B2-D064-E325-8EDD-9ACC2149903A}"/>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178F171A-E925-ECD9-9FA1-03ACA561BFEC}"/>
              </a:ext>
            </a:extLst>
          </p:cNvPr>
          <p:cNvSpPr txBox="1"/>
          <p:nvPr/>
        </p:nvSpPr>
        <p:spPr>
          <a:xfrm>
            <a:off x="11387799" y="2353202"/>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ACE90A1-1DE6-56B1-D324-9D144988E784}"/>
                  </a:ext>
                </a:extLst>
              </p:cNvPr>
              <p:cNvSpPr txBox="1"/>
              <p:nvPr/>
            </p:nvSpPr>
            <p:spPr>
              <a:xfrm>
                <a:off x="793055" y="1665001"/>
                <a:ext cx="10438161" cy="1745734"/>
              </a:xfrm>
              <a:prstGeom prst="rect">
                <a:avLst/>
              </a:prstGeom>
              <a:noFill/>
            </p:spPr>
            <p:txBody>
              <a:bodyPr wrap="square" rtlCol="0">
                <a:spAutoFit/>
              </a:bodyPr>
              <a:lstStyle/>
              <a:p>
                <a:pPr marL="342900" indent="-342900">
                  <a:lnSpc>
                    <a:spcPct val="120000"/>
                  </a:lnSpc>
                  <a:buFont typeface="Wingdings" panose="05000000000000000000" pitchFamily="2" charset="2"/>
                  <a:buChar char="Ø"/>
                </a:pPr>
                <a:r>
                  <a:rPr lang="zh-CN" altLang="en-US" sz="2200" b="1" dirty="0">
                    <a:latin typeface="宋体" panose="02010600030101010101" pitchFamily="2" charset="-122"/>
                    <a:ea typeface="宋体" panose="02010600030101010101" pitchFamily="2" charset="-122"/>
                  </a:rPr>
                  <a:t>体渲染：</a:t>
                </a:r>
                <a:endParaRPr lang="en-US" altLang="zh-CN" sz="2200" b="1" dirty="0">
                  <a:latin typeface="宋体" panose="02010600030101010101" pitchFamily="2" charset="-122"/>
                  <a:ea typeface="宋体" panose="02010600030101010101" pitchFamily="2" charset="-122"/>
                </a:endParaRPr>
              </a:p>
              <a:p>
                <a:pPr>
                  <a:lnSpc>
                    <a:spcPct val="120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cs typeface="宋体" panose="02010600030101010101" pitchFamily="2" charset="-122"/>
                            </a:rPr>
                          </m:ctrlPr>
                        </m:sSubPr>
                        <m:e>
                          <m:r>
                            <m:rPr>
                              <m:sty m:val="p"/>
                            </m:rPr>
                            <a:rPr lang="en-US" altLang="zh-CN" sz="1800" kern="0">
                              <a:effectLst/>
                              <a:latin typeface="Cambria Math" panose="02040503050406030204" pitchFamily="18" charset="0"/>
                              <a:ea typeface="微软雅黑" panose="020B0503020204020204" pitchFamily="34" charset="-122"/>
                              <a:cs typeface="Times New Roman" panose="02020603050405020304" pitchFamily="18" charset="0"/>
                            </a:rPr>
                            <m:t>C</m:t>
                          </m:r>
                        </m:e>
                        <m:sub>
                          <m:r>
                            <m:rPr>
                              <m:sty m:val="p"/>
                            </m:rPr>
                            <a:rPr lang="en-US" altLang="zh-CN" sz="1800" kern="0">
                              <a:effectLst/>
                              <a:latin typeface="Cambria Math" panose="02040503050406030204" pitchFamily="18" charset="0"/>
                              <a:ea typeface="微软雅黑" panose="020B0503020204020204" pitchFamily="34" charset="-122"/>
                              <a:cs typeface="Times New Roman" panose="02020603050405020304" pitchFamily="18" charset="0"/>
                            </a:rPr>
                            <m:t>n</m:t>
                          </m:r>
                        </m:sub>
                      </m:sSub>
                      <m:d>
                        <m:d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dPr>
                        <m:e>
                          <m:r>
                            <m:rPr>
                              <m:sty m:val="p"/>
                            </m:rPr>
                            <a:rPr lang="en-US" altLang="zh-CN" sz="1800">
                              <a:effectLst/>
                              <a:latin typeface="Cambria Math" panose="02040503050406030204" pitchFamily="18" charset="0"/>
                              <a:ea typeface="微软雅黑" panose="020B0503020204020204" pitchFamily="34" charset="-122"/>
                              <a:cs typeface="宋体" panose="02010600030101010101" pitchFamily="2" charset="-122"/>
                            </a:rPr>
                            <m:t>r</m:t>
                          </m:r>
                          <m:r>
                            <a:rPr lang="en-US" altLang="zh-CN" sz="1800">
                              <a:effectLst/>
                              <a:latin typeface="Cambria Math" panose="02040503050406030204" pitchFamily="18" charset="0"/>
                              <a:ea typeface="微软雅黑" panose="020B0503020204020204" pitchFamily="34" charset="-122"/>
                              <a:cs typeface="宋体" panose="02010600030101010101" pitchFamily="2" charset="-122"/>
                            </a:rPr>
                            <m:t>,</m:t>
                          </m:r>
                          <m:r>
                            <m:rPr>
                              <m:sty m:val="p"/>
                            </m:rPr>
                            <a:rPr lang="en-US" altLang="zh-CN" sz="1800">
                              <a:effectLst/>
                              <a:latin typeface="Cambria Math" panose="02040503050406030204" pitchFamily="18" charset="0"/>
                              <a:ea typeface="微软雅黑" panose="020B0503020204020204" pitchFamily="34" charset="-122"/>
                              <a:cs typeface="宋体" panose="02010600030101010101" pitchFamily="2" charset="-122"/>
                            </a:rPr>
                            <m:t>θ</m:t>
                          </m:r>
                          <m:r>
                            <a:rPr lang="en-US" altLang="zh-CN" sz="1800">
                              <a:effectLst/>
                              <a:latin typeface="Cambria Math" panose="02040503050406030204" pitchFamily="18" charset="0"/>
                              <a:ea typeface="微软雅黑" panose="020B0503020204020204" pitchFamily="34" charset="-122"/>
                              <a:cs typeface="宋体" panose="02010600030101010101" pitchFamily="2" charset="-122"/>
                            </a:rPr>
                            <m:t>,</m:t>
                          </m:r>
                          <m:r>
                            <a:rPr lang="en-US" altLang="zh-CN" sz="1800" b="0" i="1" smtClean="0">
                              <a:effectLst/>
                              <a:latin typeface="Cambria Math" panose="02040503050406030204" pitchFamily="18" charset="0"/>
                              <a:ea typeface="微软雅黑" panose="020B0503020204020204" pitchFamily="34" charset="-122"/>
                              <a:cs typeface="宋体" panose="02010600030101010101" pitchFamily="2" charset="-122"/>
                            </a:rPr>
                            <m:t>𝑃</m:t>
                          </m:r>
                          <m:r>
                            <a:rPr lang="en-US" altLang="zh-CN" sz="1800" i="1">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smtClean="0">
                              <a:effectLst/>
                              <a:latin typeface="Cambria Math" panose="02040503050406030204" pitchFamily="18" charset="0"/>
                              <a:ea typeface="微软雅黑" panose="020B0503020204020204" pitchFamily="34" charset="-122"/>
                              <a:cs typeface="Times New Roman" panose="02020603050405020304" pitchFamily="18" charset="0"/>
                            </a:rPr>
                            <m:t>𝐹</m:t>
                          </m:r>
                          <m:r>
                            <a:rPr lang="zh-CN" altLang="zh-CN" sz="1800" i="1" smtClean="0">
                              <a:effectLst/>
                              <a:latin typeface="Cambria Math" panose="02040503050406030204" pitchFamily="18" charset="0"/>
                              <a:ea typeface="Cambria Math" panose="02040503050406030204" pitchFamily="18" charset="0"/>
                            </a:rPr>
                            <m:t> </m:t>
                          </m:r>
                        </m:e>
                      </m:d>
                      <m:r>
                        <a:rPr lang="en-US" altLang="zh-CN" sz="1800">
                          <a:effectLst/>
                          <a:latin typeface="Cambria Math" panose="02040503050406030204" pitchFamily="18" charset="0"/>
                          <a:ea typeface="微软雅黑" panose="020B0503020204020204" pitchFamily="34" charset="-122"/>
                          <a:cs typeface="宋体" panose="02010600030101010101" pitchFamily="2" charset="-122"/>
                        </a:rPr>
                        <m:t>=</m:t>
                      </m:r>
                      <m:nary>
                        <m:naryPr>
                          <m:limLoc m:val="subSup"/>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naryPr>
                        <m:sub>
                          <m:sSub>
                            <m:sSub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b="0" i="1" smtClean="0">
                                  <a:effectLst/>
                                  <a:latin typeface="Cambria Math" panose="02040503050406030204" pitchFamily="18" charset="0"/>
                                  <a:ea typeface="Cambria Math" panose="02040503050406030204" pitchFamily="18" charset="0"/>
                                  <a:cs typeface="宋体" panose="02010600030101010101" pitchFamily="2" charset="-122"/>
                                </a:rPr>
                                <m:t>𝑧</m:t>
                              </m:r>
                            </m:e>
                            <m:sub>
                              <m:r>
                                <a:rPr lang="en-US" altLang="zh-CN" sz="1800" b="0" i="1" smtClean="0">
                                  <a:effectLst/>
                                  <a:latin typeface="Cambria Math" panose="02040503050406030204" pitchFamily="18" charset="0"/>
                                  <a:ea typeface="微软雅黑" panose="020B0503020204020204" pitchFamily="34" charset="-122"/>
                                  <a:cs typeface="宋体" panose="02010600030101010101" pitchFamily="2" charset="-122"/>
                                </a:rPr>
                                <m:t>𝑛𝑒𝑎𝑟</m:t>
                              </m:r>
                            </m:sub>
                          </m:sSub>
                        </m:sub>
                        <m:sup>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ea typeface="Cambria Math" panose="02040503050406030204" pitchFamily="18" charset="0"/>
                                  <a:cs typeface="宋体" panose="02010600030101010101" pitchFamily="2" charset="-122"/>
                                </a:rPr>
                                <m:t>𝑧</m:t>
                              </m:r>
                            </m:e>
                            <m:sub>
                              <m:r>
                                <a:rPr lang="en-US" altLang="zh-CN" b="0" i="1" smtClean="0">
                                  <a:latin typeface="Cambria Math" panose="02040503050406030204" pitchFamily="18" charset="0"/>
                                  <a:ea typeface="Cambria Math" panose="02040503050406030204" pitchFamily="18" charset="0"/>
                                  <a:cs typeface="宋体" panose="02010600030101010101" pitchFamily="2" charset="-122"/>
                                </a:rPr>
                                <m:t>𝑓𝑎𝑟</m:t>
                              </m:r>
                            </m:sub>
                          </m:sSub>
                        </m:sup>
                        <m:e>
                          <m:sSub>
                            <m:sSubPr>
                              <m:ctrlPr>
                                <a:rPr lang="en-US" altLang="zh-CN" sz="1800" i="1" smtClean="0">
                                  <a:effectLst/>
                                  <a:latin typeface="Cambria Math" panose="02040503050406030204" pitchFamily="18" charset="0"/>
                                  <a:ea typeface="微软雅黑" panose="020B0503020204020204" pitchFamily="34" charset="-122"/>
                                </a:rPr>
                              </m:ctrlPr>
                            </m:sSubPr>
                            <m:e>
                              <m:r>
                                <a:rPr lang="zh-CN" altLang="en-US" sz="1800" i="1" smtClean="0">
                                  <a:effectLst/>
                                  <a:latin typeface="Cambria Math" panose="02040503050406030204" pitchFamily="18" charset="0"/>
                                  <a:ea typeface="微软雅黑" panose="020B0503020204020204" pitchFamily="34" charset="-122"/>
                                </a:rPr>
                                <m:t>𝜎</m:t>
                              </m:r>
                            </m:e>
                            <m:sub>
                              <m:r>
                                <a:rPr lang="zh-CN" altLang="en-US" sz="1800" i="1" smtClean="0">
                                  <a:effectLst/>
                                  <a:latin typeface="Cambria Math" panose="02040503050406030204" pitchFamily="18" charset="0"/>
                                  <a:ea typeface="微软雅黑" panose="020B0503020204020204" pitchFamily="34" charset="-122"/>
                                </a:rPr>
                                <m:t>𝜃</m:t>
                              </m:r>
                            </m:sub>
                          </m:sSub>
                          <m:r>
                            <a:rPr lang="en-US" altLang="zh-CN" sz="1800" i="1">
                              <a:effectLst/>
                              <a:latin typeface="Cambria Math" panose="02040503050406030204" pitchFamily="18" charset="0"/>
                              <a:ea typeface="微软雅黑" panose="020B0503020204020204" pitchFamily="34" charset="-122"/>
                              <a:cs typeface="宋体" panose="02010600030101010101" pitchFamily="2" charset="-122"/>
                            </a:rPr>
                            <m:t>(</m:t>
                          </m:r>
                          <m:r>
                            <a:rPr lang="en-US" altLang="zh-CN" sz="1800" b="0" i="1" smtClean="0">
                              <a:effectLst/>
                              <a:latin typeface="Cambria Math" panose="02040503050406030204" pitchFamily="18" charset="0"/>
                              <a:ea typeface="微软雅黑" panose="020B0503020204020204" pitchFamily="34" charset="-122"/>
                              <a:cs typeface="宋体" panose="02010600030101010101" pitchFamily="2" charset="-122"/>
                            </a:rPr>
                            <m:t>𝑟</m:t>
                          </m:r>
                          <m:r>
                            <a:rPr lang="en-US" altLang="zh-CN" sz="1800" b="0" i="1" smtClean="0">
                              <a:effectLst/>
                              <a:latin typeface="Cambria Math" panose="02040503050406030204" pitchFamily="18" charset="0"/>
                              <a:ea typeface="微软雅黑" panose="020B0503020204020204" pitchFamily="34" charset="-122"/>
                              <a:cs typeface="宋体" panose="02010600030101010101" pitchFamily="2" charset="-122"/>
                            </a:rPr>
                            <m:t>(</m:t>
                          </m:r>
                          <m:r>
                            <a:rPr lang="en-US" altLang="zh-CN" sz="1800" b="0" i="1" smtClean="0">
                              <a:effectLst/>
                              <a:latin typeface="Cambria Math" panose="02040503050406030204" pitchFamily="18" charset="0"/>
                              <a:ea typeface="微软雅黑" panose="020B0503020204020204" pitchFamily="34" charset="-122"/>
                              <a:cs typeface="宋体" panose="02010600030101010101" pitchFamily="2" charset="-122"/>
                            </a:rPr>
                            <m:t>𝑡</m:t>
                          </m:r>
                          <m:r>
                            <a:rPr lang="en-US" altLang="zh-CN" sz="1800" b="0" i="1" smtClean="0">
                              <a:effectLst/>
                              <a:latin typeface="Cambria Math" panose="02040503050406030204" pitchFamily="18" charset="0"/>
                              <a:ea typeface="微软雅黑" panose="020B0503020204020204" pitchFamily="34" charset="-122"/>
                              <a:cs typeface="宋体" panose="02010600030101010101" pitchFamily="2"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𝑐</m:t>
                              </m:r>
                            </m:e>
                            <m:sub>
                              <m:r>
                                <a:rPr lang="zh-CN" altLang="en-US" i="1">
                                  <a:latin typeface="Cambria Math" panose="02040503050406030204" pitchFamily="18" charset="0"/>
                                  <a:ea typeface="微软雅黑" panose="020B0503020204020204" pitchFamily="34" charset="-122"/>
                                </a:rPr>
                                <m:t>𝜃</m:t>
                              </m:r>
                            </m:sub>
                          </m:sSub>
                          <m:r>
                            <a:rPr lang="en-US" altLang="zh-CN" sz="1800" i="1">
                              <a:effectLst/>
                              <a:latin typeface="Cambria Math" panose="02040503050406030204" pitchFamily="18" charset="0"/>
                              <a:ea typeface="微软雅黑" panose="020B0503020204020204" pitchFamily="34" charset="-122"/>
                              <a:cs typeface="宋体" panose="02010600030101010101" pitchFamily="2" charset="-122"/>
                            </a:rPr>
                            <m:t>(</m:t>
                          </m:r>
                          <m:r>
                            <a:rPr lang="en-US" altLang="zh-CN" sz="1800" b="0" i="1" smtClean="0">
                              <a:effectLst/>
                              <a:latin typeface="Cambria Math" panose="02040503050406030204" pitchFamily="18" charset="0"/>
                              <a:ea typeface="微软雅黑" panose="020B0503020204020204" pitchFamily="34" charset="-122"/>
                              <a:cs typeface="宋体" panose="02010600030101010101" pitchFamily="2" charset="-122"/>
                            </a:rPr>
                            <m:t>𝑟</m:t>
                          </m:r>
                          <m:d>
                            <m:dPr>
                              <m:ctrlPr>
                                <a:rPr lang="en-US" altLang="zh-CN" sz="1800" b="0" i="1" smtClean="0">
                                  <a:effectLst/>
                                  <a:latin typeface="Cambria Math" panose="02040503050406030204" pitchFamily="18" charset="0"/>
                                  <a:ea typeface="微软雅黑" panose="020B0503020204020204" pitchFamily="34" charset="-122"/>
                                  <a:cs typeface="宋体" panose="02010600030101010101" pitchFamily="2" charset="-122"/>
                                </a:rPr>
                              </m:ctrlPr>
                            </m:dPr>
                            <m:e>
                              <m:r>
                                <a:rPr lang="en-US" altLang="zh-CN" sz="1800" b="0" i="1" smtClean="0">
                                  <a:effectLst/>
                                  <a:latin typeface="Cambria Math" panose="02040503050406030204" pitchFamily="18" charset="0"/>
                                  <a:ea typeface="微软雅黑" panose="020B0503020204020204" pitchFamily="34" charset="-122"/>
                                  <a:cs typeface="宋体" panose="02010600030101010101" pitchFamily="2" charset="-122"/>
                                </a:rPr>
                                <m:t>𝑡</m:t>
                              </m:r>
                            </m:e>
                          </m:d>
                          <m:r>
                            <a:rPr lang="en-US" altLang="zh-CN" sz="1800" b="0" i="1" smtClean="0">
                              <a:effectLst/>
                              <a:latin typeface="Cambria Math" panose="02040503050406030204" pitchFamily="18" charset="0"/>
                              <a:ea typeface="微软雅黑" panose="020B0503020204020204" pitchFamily="34" charset="-122"/>
                              <a:cs typeface="宋体" panose="02010600030101010101" pitchFamily="2" charset="-122"/>
                            </a:rPr>
                            <m:t>,</m:t>
                          </m:r>
                          <m:r>
                            <a:rPr lang="en-US" altLang="zh-CN" sz="1800" b="0" i="1" smtClean="0">
                              <a:effectLst/>
                              <a:latin typeface="Cambria Math" panose="02040503050406030204" pitchFamily="18" charset="0"/>
                              <a:ea typeface="微软雅黑" panose="020B0503020204020204" pitchFamily="34" charset="-122"/>
                              <a:cs typeface="宋体" panose="02010600030101010101" pitchFamily="2" charset="-122"/>
                            </a:rPr>
                            <m:t>𝑑</m:t>
                          </m:r>
                          <m:r>
                            <a:rPr lang="en-US" altLang="zh-CN" sz="1800" i="1">
                              <a:effectLst/>
                              <a:latin typeface="Cambria Math" panose="02040503050406030204" pitchFamily="18" charset="0"/>
                              <a:ea typeface="微软雅黑" panose="020B0503020204020204" pitchFamily="34" charset="-122"/>
                              <a:cs typeface="宋体" panose="02010600030101010101" pitchFamily="2" charset="-122"/>
                            </a:rPr>
                            <m:t>)∙</m:t>
                          </m:r>
                          <m:r>
                            <a:rPr lang="en-US" altLang="zh-CN" sz="1800" i="1">
                              <a:effectLst/>
                              <a:latin typeface="Cambria Math" panose="02040503050406030204" pitchFamily="18" charset="0"/>
                              <a:ea typeface="微软雅黑" panose="020B0503020204020204" pitchFamily="34" charset="-122"/>
                              <a:cs typeface="宋体" panose="02010600030101010101" pitchFamily="2" charset="-122"/>
                            </a:rPr>
                            <m:t>𝑇</m:t>
                          </m:r>
                          <m:r>
                            <a:rPr lang="en-US" altLang="zh-CN" sz="1800" i="1">
                              <a:effectLst/>
                              <a:latin typeface="Cambria Math" panose="02040503050406030204" pitchFamily="18" charset="0"/>
                              <a:ea typeface="微软雅黑" panose="020B0503020204020204" pitchFamily="34" charset="-122"/>
                              <a:cs typeface="宋体" panose="02010600030101010101" pitchFamily="2" charset="-122"/>
                            </a:rPr>
                            <m:t>(</m:t>
                          </m:r>
                          <m:r>
                            <a:rPr lang="en-US" altLang="zh-CN" sz="1800" i="1">
                              <a:effectLst/>
                              <a:latin typeface="Cambria Math" panose="02040503050406030204" pitchFamily="18" charset="0"/>
                              <a:ea typeface="微软雅黑" panose="020B0503020204020204" pitchFamily="34" charset="-122"/>
                              <a:cs typeface="宋体" panose="02010600030101010101" pitchFamily="2" charset="-122"/>
                            </a:rPr>
                            <m:t>𝑡</m:t>
                          </m:r>
                          <m:r>
                            <a:rPr lang="en-US" altLang="zh-CN" sz="1800" i="1">
                              <a:effectLst/>
                              <a:latin typeface="Cambria Math" panose="02040503050406030204" pitchFamily="18" charset="0"/>
                              <a:ea typeface="微软雅黑" panose="020B0503020204020204" pitchFamily="34" charset="-122"/>
                              <a:cs typeface="宋体" panose="02010600030101010101" pitchFamily="2" charset="-122"/>
                            </a:rPr>
                            <m:t>)</m:t>
                          </m:r>
                          <m:r>
                            <a:rPr lang="en-US" altLang="zh-CN" sz="1800" i="1">
                              <a:effectLst/>
                              <a:latin typeface="Cambria Math" panose="02040503050406030204" pitchFamily="18" charset="0"/>
                              <a:ea typeface="微软雅黑" panose="020B0503020204020204" pitchFamily="34" charset="-122"/>
                              <a:cs typeface="宋体" panose="02010600030101010101" pitchFamily="2" charset="-122"/>
                            </a:rPr>
                            <m:t>𝑑𝑡</m:t>
                          </m:r>
                        </m:e>
                      </m:nary>
                    </m:oMath>
                  </m:oMathPara>
                </a14:m>
                <a:endParaRPr lang="en-US" altLang="zh-CN" sz="1800" dirty="0">
                  <a:effectLst/>
                  <a:latin typeface="等线" panose="02010600030101010101" pitchFamily="2" charset="-122"/>
                  <a:ea typeface="微软雅黑" panose="020B0503020204020204" pitchFamily="34" charset="-122"/>
                  <a:cs typeface="宋体" panose="02010600030101010101" pitchFamily="2" charset="-122"/>
                </a:endParaRPr>
              </a:p>
              <a:p>
                <a:pPr>
                  <a:lnSpc>
                    <a:spcPct val="120000"/>
                  </a:lnSpc>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其中，</a:t>
                </a:r>
                <a14:m>
                  <m:oMath xmlns:m="http://schemas.openxmlformats.org/officeDocument/2006/math">
                    <m:r>
                      <m:rPr>
                        <m:sty m:val="p"/>
                      </m:rPr>
                      <a:rPr lang="en-US" altLang="zh-CN" sz="180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T</m:t>
                    </m:r>
                    <m:r>
                      <a:rPr lang="en-US" altLang="zh-CN" sz="180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t</m:t>
                    </m:r>
                    <m:r>
                      <a:rPr lang="en-US" altLang="zh-CN" sz="180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exp</m:t>
                    </m:r>
                    <m:r>
                      <a:rPr lang="en-US" altLang="zh-CN" sz="180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nary>
                      <m:nary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ea typeface="Cambria Math" panose="02040503050406030204" pitchFamily="18" charset="0"/>
                                <a:cs typeface="宋体" panose="02010600030101010101" pitchFamily="2" charset="-122"/>
                              </a:rPr>
                              <m:t>𝑧</m:t>
                            </m:r>
                          </m:e>
                          <m:sub>
                            <m:r>
                              <a:rPr lang="en-US" altLang="zh-CN" i="1">
                                <a:latin typeface="Cambria Math" panose="02040503050406030204" pitchFamily="18" charset="0"/>
                                <a:ea typeface="微软雅黑" panose="020B0503020204020204" pitchFamily="34" charset="-122"/>
                                <a:cs typeface="宋体" panose="02010600030101010101" pitchFamily="2" charset="-122"/>
                              </a:rPr>
                              <m:t>𝑛𝑒𝑎𝑟</m:t>
                            </m:r>
                          </m:sub>
                        </m:sSub>
                      </m:sub>
                      <m:sup>
                        <m:r>
                          <a:rPr lang="en-US" altLang="zh-CN" sz="1800" i="1"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𝑡</m:t>
                        </m:r>
                      </m:sup>
                      <m:e>
                        <m:sSub>
                          <m:sSubPr>
                            <m:ctrlPr>
                              <a:rPr lang="en-US" altLang="zh-CN" i="1">
                                <a:latin typeface="Cambria Math" panose="02040503050406030204" pitchFamily="18" charset="0"/>
                                <a:ea typeface="微软雅黑" panose="020B0503020204020204" pitchFamily="34" charset="-122"/>
                              </a:rPr>
                            </m:ctrlPr>
                          </m:sSubPr>
                          <m:e>
                            <m:r>
                              <a:rPr lang="zh-CN" altLang="en-US" i="1">
                                <a:latin typeface="Cambria Math" panose="02040503050406030204" pitchFamily="18" charset="0"/>
                                <a:ea typeface="微软雅黑" panose="020B0503020204020204" pitchFamily="34" charset="-122"/>
                              </a:rPr>
                              <m:t>𝜎</m:t>
                            </m:r>
                          </m:e>
                          <m:sub>
                            <m:r>
                              <a:rPr lang="zh-CN" altLang="en-US" i="1">
                                <a:latin typeface="Cambria Math" panose="02040503050406030204" pitchFamily="18" charset="0"/>
                                <a:ea typeface="微软雅黑" panose="020B0503020204020204" pitchFamily="34" charset="-122"/>
                              </a:rPr>
                              <m:t>𝜃</m:t>
                            </m:r>
                          </m:sub>
                        </m:sSub>
                        <m:d>
                          <m:dPr>
                            <m:ctrlPr>
                              <a:rPr lang="en-US" altLang="zh-CN" sz="1800" i="1" kern="100">
                                <a:solidFill>
                                  <a:srgbClr val="000000"/>
                                </a:solidFill>
                                <a:effectLst/>
                                <a:latin typeface="Cambria Math" panose="02040503050406030204" pitchFamily="18" charset="0"/>
                                <a:ea typeface="微软雅黑" panose="020B0503020204020204" pitchFamily="34" charset="-122"/>
                              </a:rPr>
                            </m:ctrlPr>
                          </m:dPr>
                          <m:e>
                            <m:r>
                              <m:rPr>
                                <m:sty m:val="p"/>
                              </m:rPr>
                              <a:rPr lang="en-US" altLang="zh-CN" sz="180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r</m:t>
                            </m:r>
                            <m:d>
                              <m:dPr>
                                <m:ctrlPr>
                                  <a:rPr lang="en-US" altLang="zh-CN" sz="1800" i="1"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ctrlPr>
                              </m:dPr>
                              <m:e>
                                <m:r>
                                  <m:rPr>
                                    <m:sty m:val="p"/>
                                  </m:rPr>
                                  <a:rPr lang="en-US" altLang="zh-CN" sz="1800" b="0" i="0" kern="100"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s</m:t>
                                </m:r>
                              </m:e>
                            </m:d>
                          </m:e>
                        </m:d>
                        <m:r>
                          <m:rPr>
                            <m:sty m:val="p"/>
                          </m:rPr>
                          <a:rPr lang="en-US" altLang="zh-CN" sz="1800" b="0" i="0" kern="100"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ds</m:t>
                        </m:r>
                        <m:r>
                          <a:rPr lang="en-US" altLang="zh-CN" sz="180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e>
                    </m:nary>
                  </m:oMath>
                </a14:m>
                <a:r>
                  <a:rPr lang="zh-CN" altLang="zh-CN" sz="1800" kern="100" dirty="0">
                    <a:solidFill>
                      <a:srgbClr val="000000"/>
                    </a:solidFill>
                    <a:effectLst/>
                    <a:latin typeface="等线" panose="02010600030101010101" pitchFamily="2" charset="-122"/>
                    <a:ea typeface="微软雅黑" panose="020B0503020204020204" pitchFamily="34" charset="-122"/>
                    <a:cs typeface="Times New Roman" panose="02020603050405020304" pitchFamily="18" charset="0"/>
                  </a:rPr>
                  <a:t>，</a:t>
                </a:r>
                <a:r>
                  <a:rPr lang="zh-CN" altLang="en-US" kern="100" dirty="0">
                    <a:solidFill>
                      <a:srgbClr val="000000"/>
                    </a:solidFill>
                    <a:latin typeface="等线" panose="02010600030101010101" pitchFamily="2" charset="-122"/>
                    <a:ea typeface="微软雅黑" panose="020B0503020204020204" pitchFamily="34" charset="-122"/>
                    <a:cs typeface="Times New Roman" panose="02020603050405020304" pitchFamily="18" charset="0"/>
                  </a:rPr>
                  <a:t>为累计透射率，</a:t>
                </a:r>
                <a:r>
                  <a:rPr lang="en-US" altLang="zh-CN" kern="100" dirty="0">
                    <a:solidFill>
                      <a:srgbClr val="000000"/>
                    </a:solidFill>
                    <a:cs typeface="Times New Roman" panose="02020603050405020304" pitchFamily="18" charset="0"/>
                  </a:rPr>
                  <a:t> </a:t>
                </a:r>
                <a14:m>
                  <m:oMath xmlns:m="http://schemas.openxmlformats.org/officeDocument/2006/math">
                    <m:r>
                      <m:rPr>
                        <m:sty m:val="p"/>
                      </m:rPr>
                      <a:rPr lang="en-US" altLang="zh-CN" kern="100">
                        <a:solidFill>
                          <a:srgbClr val="000000"/>
                        </a:solidFill>
                        <a:latin typeface="Cambria Math" panose="02040503050406030204" pitchFamily="18" charset="0"/>
                        <a:cs typeface="Times New Roman" panose="02020603050405020304" pitchFamily="18" charset="0"/>
                      </a:rPr>
                      <m:t>r</m:t>
                    </m:r>
                    <m:d>
                      <m:dPr>
                        <m:ctrlPr>
                          <a:rPr lang="en-US" altLang="zh-CN" i="1" kern="100">
                            <a:solidFill>
                              <a:srgbClr val="000000"/>
                            </a:solidFill>
                            <a:latin typeface="Cambria Math" panose="02040503050406030204" pitchFamily="18" charset="0"/>
                            <a:cs typeface="Times New Roman" panose="02020603050405020304" pitchFamily="18" charset="0"/>
                          </a:rPr>
                        </m:ctrlPr>
                      </m:dPr>
                      <m:e>
                        <m:r>
                          <m:rPr>
                            <m:sty m:val="p"/>
                          </m:rPr>
                          <a:rPr lang="en-US" altLang="zh-CN" kern="100">
                            <a:solidFill>
                              <a:srgbClr val="000000"/>
                            </a:solidFill>
                            <a:latin typeface="Cambria Math" panose="02040503050406030204" pitchFamily="18" charset="0"/>
                            <a:cs typeface="Times New Roman" panose="02020603050405020304" pitchFamily="18" charset="0"/>
                          </a:rPr>
                          <m:t>s</m:t>
                        </m:r>
                      </m:e>
                    </m:d>
                  </m:oMath>
                </a14:m>
                <a:r>
                  <a:rPr lang="zh-CN" altLang="zh-CN" sz="1800" kern="100" dirty="0">
                    <a:solidFill>
                      <a:srgbClr val="000000"/>
                    </a:solidFill>
                    <a:effectLst/>
                    <a:latin typeface="等线" panose="02010600030101010101" pitchFamily="2" charset="-122"/>
                    <a:ea typeface="微软雅黑" panose="020B0503020204020204" pitchFamily="34" charset="-122"/>
                    <a:cs typeface="Times New Roman" panose="02020603050405020304" pitchFamily="18" charset="0"/>
                  </a:rPr>
                  <a:t>表示光线的集合</a:t>
                </a:r>
                <a:r>
                  <a:rPr lang="zh-CN" altLang="en-US" sz="1800" kern="100" dirty="0">
                    <a:solidFill>
                      <a:srgbClr val="000000"/>
                    </a:solidFill>
                    <a:effectLst/>
                    <a:latin typeface="等线" panose="02010600030101010101" pitchFamily="2" charset="-122"/>
                    <a:ea typeface="微软雅黑" panose="020B0503020204020204" pitchFamily="34"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8ACE90A1-1DE6-56B1-D324-9D144988E784}"/>
                  </a:ext>
                </a:extLst>
              </p:cNvPr>
              <p:cNvSpPr txBox="1">
                <a:spLocks noRot="1" noChangeAspect="1" noMove="1" noResize="1" noEditPoints="1" noAdjustHandles="1" noChangeArrowheads="1" noChangeShapeType="1" noTextEdit="1"/>
              </p:cNvSpPr>
              <p:nvPr/>
            </p:nvSpPr>
            <p:spPr>
              <a:xfrm>
                <a:off x="793055" y="1665001"/>
                <a:ext cx="10438161" cy="1745734"/>
              </a:xfrm>
              <a:prstGeom prst="rect">
                <a:avLst/>
              </a:prstGeom>
              <a:blipFill>
                <a:blip r:embed="rId5"/>
                <a:stretch>
                  <a:fillRect l="-643" t="-1742" b="-42509"/>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EF92EF1A-EDE9-030A-E3D0-318DB7DA1EA4}"/>
              </a:ext>
            </a:extLst>
          </p:cNvPr>
          <p:cNvSpPr txBox="1"/>
          <p:nvPr/>
        </p:nvSpPr>
        <p:spPr>
          <a:xfrm>
            <a:off x="11387799" y="419176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27CCF15-66A2-4889-93A8-F2B4CB6D7807}"/>
                  </a:ext>
                </a:extLst>
              </p:cNvPr>
              <p:cNvSpPr txBox="1"/>
              <p:nvPr/>
            </p:nvSpPr>
            <p:spPr>
              <a:xfrm>
                <a:off x="793055" y="3645195"/>
                <a:ext cx="10348710" cy="955711"/>
              </a:xfrm>
              <a:prstGeom prst="rect">
                <a:avLst/>
              </a:prstGeom>
              <a:noFill/>
            </p:spPr>
            <p:txBody>
              <a:bodyPr wrap="square" rtlCol="0">
                <a:spAutoFit/>
              </a:bodyPr>
              <a:lstStyle/>
              <a:p>
                <a:pPr marL="342900" indent="-342900">
                  <a:lnSpc>
                    <a:spcPct val="120000"/>
                  </a:lnSpc>
                  <a:spcAft>
                    <a:spcPts val="300"/>
                  </a:spcAft>
                  <a:buFont typeface="Wingdings" panose="05000000000000000000" pitchFamily="2" charset="2"/>
                  <a:buChar char="Ø"/>
                </a:pPr>
                <a:r>
                  <a:rPr lang="zh-CN" altLang="zh-CN" sz="2200" b="1" dirty="0">
                    <a:latin typeface="宋体" panose="02010600030101010101" pitchFamily="2" charset="-122"/>
                    <a:ea typeface="宋体" panose="02010600030101010101" pitchFamily="2" charset="-122"/>
                  </a:rPr>
                  <a:t>损失函数：</a:t>
                </a:r>
                <a:r>
                  <a:rPr lang="zh-CN" altLang="en-US" sz="2200" dirty="0">
                    <a:latin typeface="宋体" panose="02010600030101010101" pitchFamily="2" charset="-122"/>
                    <a:ea typeface="宋体" panose="02010600030101010101" pitchFamily="2" charset="-122"/>
                  </a:rPr>
                  <a:t>同</a:t>
                </a:r>
                <a:r>
                  <a:rPr lang="en-US" altLang="zh-CN" sz="2200"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，分为粗采样阶段</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(coarse)</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和细采样阶段</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(fine)</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200" dirty="0">
                  <a:latin typeface="Times New Roman" panose="02020603050405020304" pitchFamily="18" charset="0"/>
                  <a:ea typeface="宋体" panose="02010600030101010101" pitchFamily="2" charset="-122"/>
                  <a:cs typeface="Times New Roman" panose="02020603050405020304" pitchFamily="18" charset="0"/>
                </a:endParaRPr>
              </a:p>
              <a:p>
                <a:pPr indent="304800">
                  <a:spcBef>
                    <a:spcPts val="500"/>
                  </a:spcBef>
                </a:pPr>
                <a14:m>
                  <m:oMath xmlns:m="http://schemas.openxmlformats.org/officeDocument/2006/math">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2000" b="0" i="1" kern="100" smtClean="0">
                            <a:effectLst/>
                            <a:latin typeface="Cambria Math" panose="02040503050406030204" pitchFamily="18" charset="0"/>
                            <a:ea typeface="微软雅黑" panose="020B0503020204020204" pitchFamily="34" charset="-122"/>
                            <a:cs typeface="Times New Roman" panose="02020603050405020304" pitchFamily="18" charset="0"/>
                          </a:rPr>
                          <m:t>𝑡𝑜𝑡𝑎𝑙</m:t>
                        </m:r>
                      </m:sub>
                    </m:sSub>
                    <m:r>
                      <a:rPr lang="en-US" altLang="zh-CN" sz="2000" i="1" kern="100">
                        <a:effectLst/>
                        <a:latin typeface="Cambria Math" panose="02040503050406030204" pitchFamily="18" charset="0"/>
                        <a:ea typeface="微软雅黑" panose="020B0503020204020204" pitchFamily="34" charset="-122"/>
                        <a:cs typeface="Times New Roman" panose="02020603050405020304" pitchFamily="18" charset="0"/>
                      </a:rPr>
                      <m:t>=</m:t>
                    </m:r>
                    <m:nary>
                      <m:naryPr>
                        <m:chr m:val="∑"/>
                        <m:ctrlPr>
                          <a:rPr lang="en-US" altLang="zh-CN" sz="2000" i="1" kern="100" smtClean="0">
                            <a:effectLst/>
                            <a:latin typeface="Cambria Math" panose="02040503050406030204" pitchFamily="18" charset="0"/>
                            <a:ea typeface="微软雅黑" panose="020B0503020204020204" pitchFamily="34" charset="-122"/>
                            <a:cs typeface="Times New Roman" panose="02020603050405020304" pitchFamily="18" charset="0"/>
                          </a:rPr>
                        </m:ctrlPr>
                      </m:naryPr>
                      <m:sub>
                        <m:r>
                          <m:rPr>
                            <m:brk m:alnAt="23"/>
                          </m:rPr>
                          <a:rPr lang="en-US" altLang="zh-CN" sz="2000" b="0" i="1" kern="100" smtClean="0">
                            <a:effectLst/>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sz="2000" b="0" i="1" kern="100" smtClean="0">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kern="100" smtClean="0">
                            <a:effectLst/>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000" b="0" i="1" kern="100" smtClean="0">
                            <a:effectLst/>
                            <a:latin typeface="Cambria Math" panose="02040503050406030204" pitchFamily="18" charset="0"/>
                            <a:ea typeface="微软雅黑" panose="020B0503020204020204" pitchFamily="34" charset="-122"/>
                            <a:cs typeface="Times New Roman" panose="02020603050405020304" pitchFamily="18" charset="0"/>
                          </a:rPr>
                          <m:t>𝑀</m:t>
                        </m:r>
                      </m:sup>
                      <m:e>
                        <m:sSub>
                          <m:sSubPr>
                            <m:ctrlPr>
                              <a:rPr lang="en-US" altLang="zh-CN" sz="2000" i="1" kern="100" smtClean="0">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100" smtClean="0">
                                <a:effectLst/>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2000" b="0" i="1" kern="100" smtClean="0">
                                <a:effectLst/>
                                <a:latin typeface="Cambria Math" panose="02040503050406030204" pitchFamily="18" charset="0"/>
                                <a:ea typeface="微软雅黑" panose="020B0503020204020204" pitchFamily="34" charset="-122"/>
                                <a:cs typeface="Times New Roman" panose="02020603050405020304" pitchFamily="18" charset="0"/>
                              </a:rPr>
                              <m:t>𝑖</m:t>
                            </m:r>
                          </m:sub>
                        </m:sSub>
                        <m:d>
                          <m:dPr>
                            <m:ctrlPr>
                              <a:rPr lang="en-US" altLang="zh-CN" sz="2000" b="0" i="1" kern="100" smtClean="0">
                                <a:effectLst/>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000" b="0" i="1" kern="100" smtClean="0">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zh-CN" altLang="en-US" sz="2000" b="0" i="1" kern="100" smtClean="0">
                                    <a:effectLst/>
                                    <a:latin typeface="Cambria Math" panose="02040503050406030204" pitchFamily="18" charset="0"/>
                                    <a:ea typeface="微软雅黑" panose="020B0503020204020204" pitchFamily="34" charset="-122"/>
                                    <a:cs typeface="Times New Roman" panose="02020603050405020304" pitchFamily="18" charset="0"/>
                                  </a:rPr>
                                  <m:t>𝜃</m:t>
                                </m:r>
                              </m:e>
                              <m:sub>
                                <m:r>
                                  <a:rPr lang="en-US" altLang="zh-CN" sz="2000" b="0" i="1" kern="100" smtClean="0">
                                    <a:effectLst/>
                                    <a:latin typeface="Cambria Math" panose="02040503050406030204" pitchFamily="18" charset="0"/>
                                    <a:ea typeface="微软雅黑" panose="020B0503020204020204" pitchFamily="34" charset="-122"/>
                                    <a:cs typeface="Times New Roman" panose="02020603050405020304" pitchFamily="18" charset="0"/>
                                  </a:rPr>
                                  <m:t>𝑐𝑜𝑎𝑟𝑠𝑒</m:t>
                                </m:r>
                              </m:sub>
                            </m:sSub>
                          </m:e>
                        </m:d>
                        <m:r>
                          <a:rPr lang="en-US" altLang="zh-CN" sz="2000" b="0" i="1" kern="100" smtClean="0">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kern="100">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2000" i="1" kern="100">
                                <a:latin typeface="Cambria Math" panose="02040503050406030204" pitchFamily="18" charset="0"/>
                                <a:ea typeface="微软雅黑" panose="020B0503020204020204" pitchFamily="34" charset="-122"/>
                                <a:cs typeface="Times New Roman" panose="02020603050405020304" pitchFamily="18" charset="0"/>
                              </a:rPr>
                              <m:t>𝑖</m:t>
                            </m:r>
                          </m:sub>
                        </m:sSub>
                        <m:d>
                          <m:dPr>
                            <m:ctrlPr>
                              <a:rPr lang="en-US" altLang="zh-CN" sz="2000" i="1" kern="100">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000"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zh-CN" altLang="en-US" sz="2000" i="1" kern="100">
                                    <a:latin typeface="Cambria Math" panose="02040503050406030204" pitchFamily="18" charset="0"/>
                                    <a:ea typeface="微软雅黑" panose="020B0503020204020204" pitchFamily="34" charset="-122"/>
                                    <a:cs typeface="Times New Roman" panose="02020603050405020304" pitchFamily="18" charset="0"/>
                                  </a:rPr>
                                  <m:t>𝜃</m:t>
                                </m:r>
                              </m:e>
                              <m: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𝑓𝑖𝑛𝑒</m:t>
                                </m:r>
                              </m:sub>
                            </m:sSub>
                          </m:e>
                        </m:d>
                      </m:e>
                    </m:nary>
                  </m:oMath>
                </a14:m>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000" kern="100" dirty="0">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000"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kern="100">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2000" i="1" kern="100">
                            <a:latin typeface="Cambria Math" panose="02040503050406030204" pitchFamily="18" charset="0"/>
                            <a:ea typeface="微软雅黑" panose="020B0503020204020204" pitchFamily="34" charset="-122"/>
                            <a:cs typeface="Times New Roman" panose="02020603050405020304" pitchFamily="18" charset="0"/>
                          </a:rPr>
                          <m:t>𝑖</m:t>
                        </m:r>
                      </m:sub>
                    </m:sSub>
                    <m:d>
                      <m:dPr>
                        <m:ctrlPr>
                          <a:rPr lang="en-US" altLang="zh-CN" sz="2000" i="1" kern="100">
                            <a:latin typeface="Cambria Math" panose="02040503050406030204" pitchFamily="18" charset="0"/>
                            <a:ea typeface="微软雅黑" panose="020B0503020204020204" pitchFamily="34" charset="-122"/>
                            <a:cs typeface="Times New Roman" panose="02020603050405020304" pitchFamily="18" charset="0"/>
                          </a:rPr>
                        </m:ctrlPr>
                      </m:dPr>
                      <m:e>
                        <m:r>
                          <a:rPr lang="zh-CN" altLang="en-US" sz="2000" i="1" kern="100" smtClean="0">
                            <a:latin typeface="Cambria Math" panose="02040503050406030204" pitchFamily="18" charset="0"/>
                            <a:ea typeface="微软雅黑" panose="020B0503020204020204" pitchFamily="34" charset="-122"/>
                            <a:cs typeface="Times New Roman" panose="02020603050405020304" pitchFamily="18" charset="0"/>
                          </a:rPr>
                          <m:t>𝜃</m:t>
                        </m:r>
                      </m:e>
                    </m:d>
                    <m:r>
                      <a:rPr lang="en-US" altLang="zh-CN" sz="2000" i="1" kern="100" smtClean="0">
                        <a:latin typeface="Cambria Math" panose="02040503050406030204" pitchFamily="18" charset="0"/>
                        <a:ea typeface="微软雅黑" panose="020B0503020204020204" pitchFamily="34" charset="-122"/>
                        <a:cs typeface="Times New Roman" panose="02020603050405020304" pitchFamily="18" charset="0"/>
                      </a:rPr>
                      <m:t>=</m:t>
                    </m:r>
                    <m:nary>
                      <m:naryPr>
                        <m:chr m:val="∑"/>
                        <m:ctrlPr>
                          <a:rPr lang="en-US" altLang="zh-CN" sz="2000" i="1" kern="100" smtClean="0">
                            <a:latin typeface="Cambria Math" panose="02040503050406030204" pitchFamily="18" charset="0"/>
                            <a:ea typeface="微软雅黑" panose="020B0503020204020204" pitchFamily="34" charset="-122"/>
                            <a:cs typeface="Times New Roman" panose="02020603050405020304" pitchFamily="18" charset="0"/>
                          </a:rPr>
                        </m:ctrlPr>
                      </m:naryPr>
                      <m:sub>
                        <m:r>
                          <m:rPr>
                            <m:brk m:alnAt="23"/>
                          </m:r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h</m:t>
                        </m:r>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0</m:t>
                        </m:r>
                      </m:sub>
                      <m:sup>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𝐻</m:t>
                        </m:r>
                      </m:sup>
                      <m:e>
                        <m:nary>
                          <m:naryPr>
                            <m:chr m:val="∑"/>
                            <m:ctrlPr>
                              <a:rPr lang="en-US" altLang="zh-CN" sz="2000" i="1" kern="100" smtClean="0">
                                <a:latin typeface="Cambria Math" panose="02040503050406030204" pitchFamily="18" charset="0"/>
                                <a:ea typeface="微软雅黑" panose="020B0503020204020204" pitchFamily="34" charset="-122"/>
                                <a:cs typeface="Times New Roman" panose="02020603050405020304" pitchFamily="18" charset="0"/>
                              </a:rPr>
                            </m:ctrlPr>
                          </m:naryPr>
                          <m:sub>
                            <m:r>
                              <m:rPr>
                                <m:brk m:alnAt="23"/>
                              </m:r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𝑤</m:t>
                            </m:r>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0</m:t>
                            </m:r>
                          </m:sub>
                          <m:sup>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𝑊</m:t>
                            </m:r>
                          </m:sup>
                          <m:e>
                            <m:sSup>
                              <m:sSupPr>
                                <m:ctrlPr>
                                  <a:rPr lang="en-US" altLang="zh-CN" sz="2000" i="1" kern="100" smtClean="0">
                                    <a:latin typeface="Cambria Math" panose="02040503050406030204" pitchFamily="18" charset="0"/>
                                    <a:ea typeface="微软雅黑" panose="020B0503020204020204" pitchFamily="34" charset="-122"/>
                                    <a:cs typeface="Times New Roman" panose="02020603050405020304" pitchFamily="18" charset="0"/>
                                  </a:rPr>
                                </m:ctrlPr>
                              </m:sSupPr>
                              <m:e>
                                <m:d>
                                  <m:dPr>
                                    <m:begChr m:val="‖"/>
                                    <m:endChr m:val="‖"/>
                                    <m:ctrlPr>
                                      <a:rPr lang="en-US" altLang="zh-CN" sz="2000" i="1" kern="10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𝐶</m:t>
                                    </m:r>
                                    <m:d>
                                      <m:d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h</m:t>
                                            </m:r>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𝑤</m:t>
                                            </m:r>
                                          </m:sub>
                                        </m:s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r>
                                          <a:rPr lang="zh-CN" altLang="en-US" sz="2000" b="0" i="1" kern="100" smtClean="0">
                                            <a:latin typeface="Cambria Math" panose="02040503050406030204" pitchFamily="18" charset="0"/>
                                            <a:ea typeface="微软雅黑" panose="020B0503020204020204" pitchFamily="34" charset="-122"/>
                                            <a:cs typeface="Times New Roman" panose="02020603050405020304" pitchFamily="18" charset="0"/>
                                          </a:rPr>
                                          <m:t>𝜃</m:t>
                                        </m:r>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𝐹</m:t>
                                            </m:r>
                                          </m:e>
                                          <m: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h</m:t>
                                            </m:r>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𝑤</m:t>
                                            </m:r>
                                          </m:sub>
                                        </m:sSub>
                                      </m:e>
                                    </m:d>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𝐼</m:t>
                                        </m:r>
                                      </m:e>
                                      <m: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𝑖</m:t>
                                        </m:r>
                                      </m:sub>
                                    </m:sSub>
                                    <m:d>
                                      <m:d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h</m:t>
                                        </m:r>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𝑤</m:t>
                                        </m:r>
                                      </m:e>
                                    </m:d>
                                  </m:e>
                                </m:d>
                              </m:e>
                              <m:sup>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2</m:t>
                                </m:r>
                              </m:sup>
                            </m:sSup>
                          </m:e>
                        </m:nary>
                      </m:e>
                    </m:nary>
                  </m:oMath>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527CCF15-66A2-4889-93A8-F2B4CB6D7807}"/>
                  </a:ext>
                </a:extLst>
              </p:cNvPr>
              <p:cNvSpPr txBox="1">
                <a:spLocks noRot="1" noChangeAspect="1" noMove="1" noResize="1" noEditPoints="1" noAdjustHandles="1" noChangeArrowheads="1" noChangeShapeType="1" noTextEdit="1"/>
              </p:cNvSpPr>
              <p:nvPr/>
            </p:nvSpPr>
            <p:spPr>
              <a:xfrm>
                <a:off x="793055" y="3645195"/>
                <a:ext cx="10348710" cy="955711"/>
              </a:xfrm>
              <a:prstGeom prst="rect">
                <a:avLst/>
              </a:prstGeom>
              <a:blipFill>
                <a:blip r:embed="rId6"/>
                <a:stretch>
                  <a:fillRect l="-648" t="-3185" b="-738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ABB9ECE-D80D-5755-2471-18285D556C4E}"/>
                  </a:ext>
                </a:extLst>
              </p:cNvPr>
              <p:cNvSpPr txBox="1"/>
              <p:nvPr/>
            </p:nvSpPr>
            <p:spPr>
              <a:xfrm>
                <a:off x="630075" y="4963326"/>
                <a:ext cx="10674670" cy="1108124"/>
              </a:xfrm>
              <a:prstGeom prst="rect">
                <a:avLst/>
              </a:prstGeom>
              <a:noFill/>
            </p:spPr>
            <p:txBody>
              <a:bodyPr wrap="square">
                <a:spAutoFit/>
              </a:bodyPr>
              <a:lstStyle/>
              <a:p>
                <a:pPr>
                  <a:lnSpc>
                    <a:spcPct val="12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其中，</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𝑖</m:t>
                        </m:r>
                      </m:sub>
                    </m:sSub>
                    <m:d>
                      <m:dPr>
                        <m:ctrlPr>
                          <a:rPr lang="en-US" altLang="zh-CN" i="1" kern="100">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zh-CN" altLang="en-US" i="1" kern="100">
                                <a:latin typeface="Cambria Math" panose="02040503050406030204" pitchFamily="18" charset="0"/>
                                <a:ea typeface="微软雅黑" panose="020B0503020204020204" pitchFamily="34" charset="-122"/>
                                <a:cs typeface="Times New Roman" panose="02020603050405020304" pitchFamily="18" charset="0"/>
                              </a:rPr>
                              <m:t>𝜃</m:t>
                            </m:r>
                          </m:e>
                          <m:sub>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𝑐𝑜𝑎𝑟𝑠𝑒</m:t>
                            </m:r>
                          </m:sub>
                        </m:sSub>
                      </m:e>
                    </m:d>
                    <m:r>
                      <a:rPr lang="zh-CN" altLang="en-US" i="1" kern="100"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𝑖</m:t>
                        </m:r>
                      </m:sub>
                    </m:sSub>
                    <m:d>
                      <m:dPr>
                        <m:ctrlPr>
                          <a:rPr lang="en-US" altLang="zh-CN" i="1" kern="100">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zh-CN" altLang="en-US" i="1" kern="100">
                                <a:latin typeface="Cambria Math" panose="02040503050406030204" pitchFamily="18" charset="0"/>
                                <a:ea typeface="微软雅黑" panose="020B0503020204020204" pitchFamily="34" charset="-122"/>
                                <a:cs typeface="Times New Roman" panose="02020603050405020304" pitchFamily="18" charset="0"/>
                              </a:rPr>
                              <m:t>𝜃</m:t>
                            </m:r>
                          </m:e>
                          <m:sub>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𝑓𝑖𝑛𝑒</m:t>
                            </m:r>
                          </m:sub>
                        </m:sSub>
                      </m:e>
                    </m:d>
                  </m:oMath>
                </a14:m>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分别是粗、细阶段的损失函数。</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𝑀</m:t>
                    </m:r>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是训练图像的数量，图像大小为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H</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W</a:t>
                </a:r>
                <a:r>
                  <a:rPr lang="zh-CN" altLang="en-US" i="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h</m:t>
                        </m:r>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𝑤</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是对应于像素坐标</a:t>
                </a:r>
                <a14:m>
                  <m:oMath xmlns:m="http://schemas.openxmlformats.org/officeDocument/2006/math">
                    <m:d>
                      <m:dPr>
                        <m:ctrlPr>
                          <a:rPr lang="en-US" altLang="zh-CN" i="1" kern="10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h</m:t>
                        </m:r>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𝑤</m:t>
                        </m:r>
                      </m:e>
                    </m:d>
                  </m:oMath>
                </a14:m>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的射线，其条件特征为</a:t>
                </a:r>
                <a14:m>
                  <m:oMath xmlns:m="http://schemas.openxmlformats.org/officeDocument/2006/math">
                    <m:sSub>
                      <m:sSubPr>
                        <m:ctrlPr>
                          <a:rPr lang="en-US" altLang="zh-CN"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𝐹</m:t>
                        </m:r>
                      </m:e>
                      <m:sub>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h</m:t>
                        </m:r>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𝑤</m:t>
                        </m:r>
                      </m:sub>
                    </m:sSub>
                  </m:oMath>
                </a14:m>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是帧特定的头部姿态；</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𝐼</m:t>
                        </m:r>
                      </m:e>
                      <m:sub>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𝑖</m:t>
                        </m:r>
                      </m:sub>
                    </m:sSub>
                    <m:d>
                      <m:dPr>
                        <m:ctrlPr>
                          <a:rPr lang="en-US" altLang="zh-CN" i="1" kern="10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h</m:t>
                        </m:r>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𝑤</m:t>
                        </m:r>
                      </m:e>
                    </m:d>
                  </m:oMath>
                </a14:m>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是真实图像中像素点</a:t>
                </a:r>
                <a14:m>
                  <m:oMath xmlns:m="http://schemas.openxmlformats.org/officeDocument/2006/math">
                    <m:d>
                      <m:dPr>
                        <m:ctrlPr>
                          <a:rPr lang="en-US" altLang="zh-CN" i="1" kern="10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h</m:t>
                        </m:r>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𝑤</m:t>
                        </m:r>
                      </m:e>
                    </m:d>
                  </m:oMath>
                </a14:m>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的颜色值。</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3ABB9ECE-D80D-5755-2471-18285D556C4E}"/>
                  </a:ext>
                </a:extLst>
              </p:cNvPr>
              <p:cNvSpPr txBox="1">
                <a:spLocks noRot="1" noChangeAspect="1" noMove="1" noResize="1" noEditPoints="1" noAdjustHandles="1" noChangeArrowheads="1" noChangeShapeType="1" noTextEdit="1"/>
              </p:cNvSpPr>
              <p:nvPr/>
            </p:nvSpPr>
            <p:spPr>
              <a:xfrm>
                <a:off x="630075" y="4963326"/>
                <a:ext cx="10674670" cy="1108124"/>
              </a:xfrm>
              <a:prstGeom prst="rect">
                <a:avLst/>
              </a:prstGeom>
              <a:blipFill>
                <a:blip r:embed="rId7"/>
                <a:stretch>
                  <a:fillRect l="-457" r="-57" b="-6593"/>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FDBC4938-798E-B7D5-0656-18ACE304E315}"/>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Shen S, Li W, Huang X, et al. SD-</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Towards Lifelike Talking Head Animation via Spatially-adaptive Dual-driven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NeRFs</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[J]. IEEE Transactions on Multimedia, 2023.</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782070413"/>
      </p:ext>
    </p:extLst>
  </p:cSld>
  <p:clrMapOvr>
    <a:masterClrMapping/>
  </p:clrMapOvr>
  <p:transition>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7539833" y="2441506"/>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8024897" y="2774078"/>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04</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616740" y="3075057"/>
            <a:ext cx="4513984"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实验结果及分析</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845747757"/>
      </p:ext>
    </p:extLst>
  </p:cSld>
  <p:clrMapOvr>
    <a:masterClrMapping/>
  </p:clrMapOvr>
  <p:transition>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Dataset &amp; Evaluation Metrics</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1527667" y="237015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6" name="文本框 5">
            <a:extLst>
              <a:ext uri="{FF2B5EF4-FFF2-40B4-BE49-F238E27FC236}">
                <a16:creationId xmlns:a16="http://schemas.microsoft.com/office/drawing/2014/main" id="{DF84F514-E6BB-E9E3-C87B-132A5F967828}"/>
              </a:ext>
            </a:extLst>
          </p:cNvPr>
          <p:cNvSpPr txBox="1"/>
          <p:nvPr/>
        </p:nvSpPr>
        <p:spPr>
          <a:xfrm>
            <a:off x="358739" y="1925114"/>
            <a:ext cx="10545968" cy="1200329"/>
          </a:xfrm>
          <a:prstGeom prst="rect">
            <a:avLst/>
          </a:prstGeom>
          <a:noFill/>
        </p:spPr>
        <p:txBody>
          <a:bodyPr wrap="square" rtlCol="0">
            <a:spAutoFit/>
          </a:bodyPr>
          <a:lstStyle/>
          <a:p>
            <a:pPr marL="685800" indent="-342900">
              <a:spcBef>
                <a:spcPts val="200"/>
              </a:spcBef>
              <a:spcAft>
                <a:spcPts val="300"/>
              </a:spcAft>
              <a:buFont typeface="Wingdings" panose="05000000000000000000" pitchFamily="2" charset="2"/>
              <a:buChar char="Ø"/>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Dataset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：同</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AD-</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，选择了</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YouTube</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上的一些高分辨率说话视频。这些视频主要来自专业的评论员、演讲者和主持人，以确保标准的发音。训练视频的平均长度约为</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分钟，帧率为</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25fps</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，分辨率为</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512×512</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4493B88-EECE-6BC6-E716-AF55FD937FF9}"/>
              </a:ext>
            </a:extLst>
          </p:cNvPr>
          <p:cNvSpPr txBox="1"/>
          <p:nvPr/>
        </p:nvSpPr>
        <p:spPr>
          <a:xfrm>
            <a:off x="11527666" y="429268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F0B3F0F7-81D9-9303-3585-30E871EB1FB4}"/>
              </a:ext>
            </a:extLst>
          </p:cNvPr>
          <p:cNvSpPr txBox="1"/>
          <p:nvPr/>
        </p:nvSpPr>
        <p:spPr>
          <a:xfrm>
            <a:off x="483245" y="3245038"/>
            <a:ext cx="10421462" cy="2677656"/>
          </a:xfrm>
          <a:prstGeom prst="rect">
            <a:avLst/>
          </a:prstGeom>
          <a:noFill/>
        </p:spPr>
        <p:txBody>
          <a:bodyPr wrap="square" rtlCol="0">
            <a:spAutoFit/>
          </a:bodyPr>
          <a:lstStyle/>
          <a:p>
            <a:pPr marL="685800" indent="-342900">
              <a:spcBef>
                <a:spcPts val="200"/>
              </a:spcBef>
              <a:spcAft>
                <a:spcPts val="300"/>
              </a:spcAft>
              <a:buFont typeface="Wingdings" panose="05000000000000000000" pitchFamily="2" charset="2"/>
              <a:buChar char="Ø"/>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Evaluation Metrics</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：为了评估所提出方法的效果，研究人员通过视觉结果以及多维量化指标进行了综合评估。使用了三个图像质量指标：峰值信噪比（</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PSNR↑</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）、结构相似性指数（</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SSIM↑</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）和学习感知图像块相似度（</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LPIPS↓</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LPIPS</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是一个基于学习的感知相似性度量，更符合人类的感知，因此被推荐为更客观的度量标准。此外，还采用了地标距离（</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LMD↓</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SyncNet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分数（</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Offset↓ / Confidence↑</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）来评估音视频同步质量。</a:t>
            </a:r>
          </a:p>
        </p:txBody>
      </p:sp>
      <p:sp>
        <p:nvSpPr>
          <p:cNvPr id="9" name="文本框 8">
            <a:extLst>
              <a:ext uri="{FF2B5EF4-FFF2-40B4-BE49-F238E27FC236}">
                <a16:creationId xmlns:a16="http://schemas.microsoft.com/office/drawing/2014/main" id="{17F7FC52-E87C-85FD-A643-62ABA6292162}"/>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Bi C, Liu X, Liu Z.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-AD: Neural Radiance Field with Attention-based Disentanglement for Talking Face Synthesis[J].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arXiv:2401.12568,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675489582"/>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97485"/>
            <a:ext cx="5435600" cy="521970"/>
          </a:xfrm>
          <a:prstGeom prst="rect">
            <a:avLst/>
          </a:prstGeom>
          <a:noFill/>
        </p:spPr>
        <p:txBody>
          <a:bodyPr wrap="square" rtlCol="0">
            <a:spAutoFit/>
          </a:bodyPr>
          <a:lstStyle/>
          <a:p>
            <a:r>
              <a:rPr lang="zh-CN" altLang="en-US" sz="2800" b="1" dirty="0">
                <a:solidFill>
                  <a:srgbClr val="4472C4"/>
                </a:solidFill>
                <a:effectLst/>
                <a:latin typeface="微软雅黑" panose="020B0503020204020204" charset="-122"/>
                <a:ea typeface="微软雅黑" panose="020B0503020204020204" charset="-122"/>
                <a:sym typeface="+mn-ea"/>
              </a:rPr>
              <a:t>研 究 背 景</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558218" y="921828"/>
            <a:ext cx="9533107" cy="584775"/>
          </a:xfrm>
          <a:prstGeom prst="rect">
            <a:avLst/>
          </a:prstGeom>
          <a:noFill/>
        </p:spPr>
        <p:txBody>
          <a:bodyPr wrap="square" rtlCol="0">
            <a:spAutoFit/>
          </a:bodyPr>
          <a:lstStyle/>
          <a:p>
            <a:pPr marL="285750" indent="-285750">
              <a:buFont typeface="Wingdings" panose="05000000000000000000" pitchFamily="2" charset="2"/>
              <a:buChar char="u"/>
            </a:pPr>
            <a:r>
              <a:rPr lang="zh-CN" altLang="en-US" sz="3200" dirty="0">
                <a:latin typeface="微软雅黑" panose="020B0503020204020204" pitchFamily="34" charset="-122"/>
                <a:ea typeface="微软雅黑" panose="020B0503020204020204" pitchFamily="34" charset="-122"/>
              </a:rPr>
              <a:t>过去的工作及其存在的问题</a:t>
            </a:r>
            <a:endParaRPr lang="en-US" altLang="zh-CN" sz="32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8C620E90-78B1-2570-F460-B40F6B0E7E6A}"/>
              </a:ext>
            </a:extLst>
          </p:cNvPr>
          <p:cNvSpPr txBox="1"/>
          <p:nvPr/>
        </p:nvSpPr>
        <p:spPr>
          <a:xfrm>
            <a:off x="866341" y="1699451"/>
            <a:ext cx="10496148" cy="3745769"/>
          </a:xfrm>
          <a:prstGeom prst="rect">
            <a:avLst/>
          </a:prstGeom>
          <a:noFill/>
        </p:spPr>
        <p:txBody>
          <a:bodyPr wrap="square">
            <a:spAutoFit/>
          </a:bodyPr>
          <a:lstStyle/>
          <a:p>
            <a:pPr indent="457200">
              <a:lnSpc>
                <a:spcPct val="120000"/>
              </a:lnSpc>
              <a:spcBef>
                <a:spcPts val="1000"/>
              </a:spcBef>
              <a:spcAft>
                <a:spcPts val="300"/>
              </a:spcAft>
            </a:pP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在当前利用神经辐射场（</a:t>
            </a:r>
            <a:r>
              <a:rPr lang="en-US" altLang="zh-CN" sz="2400" kern="100" dirty="0" err="1">
                <a:latin typeface="宋体" panose="02010600030101010101" pitchFamily="2" charset="-122"/>
                <a:ea typeface="宋体" panose="02010600030101010101" pitchFamily="2" charset="-122"/>
                <a:cs typeface="Times New Roman" panose="02020603050405020304" pitchFamily="18" charset="0"/>
              </a:rPr>
              <a:t>NeRF</a:t>
            </a: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）进行</a:t>
            </a:r>
            <a:r>
              <a:rPr lang="en-US" altLang="zh-CN" sz="2400" kern="100" dirty="0">
                <a:latin typeface="宋体" panose="02010600030101010101" pitchFamily="2" charset="-122"/>
                <a:ea typeface="宋体" panose="02010600030101010101" pitchFamily="2" charset="-122"/>
                <a:cs typeface="Times New Roman" panose="02020603050405020304" pitchFamily="18" charset="0"/>
              </a:rPr>
              <a:t>3D</a:t>
            </a: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面部合成的领域中，普遍的方法倾向于采取两种路径之一：要么使用显式的</a:t>
            </a:r>
            <a:r>
              <a:rPr lang="en-US" altLang="zh-CN" sz="2400" kern="100" dirty="0">
                <a:latin typeface="宋体" panose="02010600030101010101" pitchFamily="2" charset="-122"/>
                <a:ea typeface="宋体" panose="02010600030101010101" pitchFamily="2" charset="-122"/>
                <a:cs typeface="Times New Roman" panose="02020603050405020304" pitchFamily="18" charset="0"/>
              </a:rPr>
              <a:t>3D</a:t>
            </a: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面部表情参数或</a:t>
            </a:r>
            <a:r>
              <a:rPr lang="en-US" altLang="zh-CN" sz="2400" kern="100" dirty="0">
                <a:latin typeface="宋体" panose="02010600030101010101" pitchFamily="2" charset="-122"/>
                <a:ea typeface="宋体" panose="02010600030101010101" pitchFamily="2" charset="-122"/>
                <a:cs typeface="Times New Roman" panose="02020603050405020304" pitchFamily="18" charset="0"/>
              </a:rPr>
              <a:t>2D</a:t>
            </a: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标记，这可能导致尤其是在口部区域的信息明显丢失；要么采用隐式表示法，使用音频作为潜码来调节或扭曲规范空间。这些策略存在缺陷，尤其是在捕捉说话过程中口部的细微变化上。</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a:p>
            <a:pPr indent="457200">
              <a:lnSpc>
                <a:spcPct val="120000"/>
              </a:lnSpc>
              <a:spcBef>
                <a:spcPts val="1000"/>
              </a:spcBef>
              <a:spcAft>
                <a:spcPts val="300"/>
              </a:spcAft>
            </a:pPr>
            <a:r>
              <a:rPr lang="zh-CN" altLang="en-US" sz="2400" dirty="0">
                <a:latin typeface="宋体" panose="02010600030101010101" pitchFamily="2" charset="-122"/>
                <a:ea typeface="宋体" panose="02010600030101010101" pitchFamily="2" charset="-122"/>
              </a:rPr>
              <a:t>因此，在实现高质量、实时的音频驱动面部合成方面，目前存在两个主要挑战：</a:t>
            </a:r>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增强口部和面部形态的表示；</a:t>
            </a:r>
            <a:r>
              <a:rPr lang="en-US" altLang="zh-CN" sz="2400" dirty="0">
                <a:latin typeface="宋体" panose="02010600030101010101" pitchFamily="2" charset="-122"/>
                <a:ea typeface="宋体" panose="02010600030101010101" pitchFamily="2" charset="-122"/>
              </a:rPr>
              <a:t>2) </a:t>
            </a:r>
            <a:r>
              <a:rPr lang="zh-CN" altLang="en-US" sz="2400" dirty="0">
                <a:latin typeface="宋体" panose="02010600030101010101" pitchFamily="2" charset="-122"/>
                <a:ea typeface="宋体" panose="02010600030101010101" pitchFamily="2" charset="-122"/>
              </a:rPr>
              <a:t>有效地将音频信号与面部及口部动态结合起来。</a:t>
            </a:r>
          </a:p>
        </p:txBody>
      </p:sp>
    </p:spTree>
    <p:extLst>
      <p:ext uri="{BB962C8B-B14F-4D97-AF65-F5344CB8AC3E}">
        <p14:creationId xmlns:p14="http://schemas.microsoft.com/office/powerpoint/2010/main" val="4154776563"/>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dirty="0">
                <a:solidFill>
                  <a:prstClr val="black"/>
                </a:solidFill>
                <a:latin typeface="微软雅黑" panose="020B0503020204020204" charset="-122"/>
                <a:ea typeface="微软雅黑" panose="020B0503020204020204" charset="-122"/>
              </a:rPr>
              <a:t>指标</a:t>
            </a: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评估</a:t>
            </a:r>
          </a:p>
        </p:txBody>
      </p:sp>
      <p:sp>
        <p:nvSpPr>
          <p:cNvPr id="11" name="文本框 10">
            <a:extLst>
              <a:ext uri="{FF2B5EF4-FFF2-40B4-BE49-F238E27FC236}">
                <a16:creationId xmlns:a16="http://schemas.microsoft.com/office/drawing/2014/main" id="{700FA345-A502-6190-8C9B-4138EDA26693}"/>
              </a:ext>
            </a:extLst>
          </p:cNvPr>
          <p:cNvSpPr txBox="1"/>
          <p:nvPr/>
        </p:nvSpPr>
        <p:spPr>
          <a:xfrm>
            <a:off x="11551237" y="36704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6" name="文本框 5">
            <a:extLst>
              <a:ext uri="{FF2B5EF4-FFF2-40B4-BE49-F238E27FC236}">
                <a16:creationId xmlns:a16="http://schemas.microsoft.com/office/drawing/2014/main" id="{4FAFC080-67CD-82AA-E853-93EF10540380}"/>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Bi C, Liu X, Liu Z.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-AD: Neural Radiance Field with Attention-based Disentanglement for Talking Face Synthesis[J].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arXiv:2401.12568,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5" name="图片 4">
            <a:extLst>
              <a:ext uri="{FF2B5EF4-FFF2-40B4-BE49-F238E27FC236}">
                <a16:creationId xmlns:a16="http://schemas.microsoft.com/office/drawing/2014/main" id="{5E7C107E-26C7-2594-6946-732E628BAACA}"/>
              </a:ext>
            </a:extLst>
          </p:cNvPr>
          <p:cNvPicPr>
            <a:picLocks noChangeAspect="1"/>
          </p:cNvPicPr>
          <p:nvPr/>
        </p:nvPicPr>
        <p:blipFill>
          <a:blip r:embed="rId5"/>
          <a:stretch>
            <a:fillRect/>
          </a:stretch>
        </p:blipFill>
        <p:spPr>
          <a:xfrm>
            <a:off x="752342" y="1581272"/>
            <a:ext cx="10706999" cy="4422516"/>
          </a:xfrm>
          <a:prstGeom prst="rect">
            <a:avLst/>
          </a:prstGeom>
        </p:spPr>
      </p:pic>
    </p:spTree>
    <p:extLst>
      <p:ext uri="{BB962C8B-B14F-4D97-AF65-F5344CB8AC3E}">
        <p14:creationId xmlns:p14="http://schemas.microsoft.com/office/powerpoint/2010/main" val="2995539614"/>
      </p:ext>
    </p:extLst>
  </p:cSld>
  <p:clrMapOvr>
    <a:masterClrMapping/>
  </p:clrMapOvr>
  <p:transition>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97BBE-3E60-6AB8-7AED-5B084C1F1684}"/>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9CBD0EFA-923B-AB49-1555-3424023CC723}"/>
              </a:ext>
            </a:extLst>
          </p:cNvPr>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123896DC-F476-5BDC-173D-4FD4F7C89AD0}"/>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C48DFB54-F03C-F4D4-CB11-660600B53AC5}"/>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89041C09-F4E8-9531-F4F3-F1D88570E686}"/>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2FFDA669-54A3-17AA-A894-75B673761BE1}"/>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230CC645-4577-6693-8852-F6EDCD907CBD}"/>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0034790E-E9F7-3E88-761C-0615FC37E1C3}"/>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2551F90B-006A-F51E-CB54-AA056228F57E}"/>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603351C2-D3A7-882F-1150-E3B2C2583B07}"/>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D1C83E8D-0A1F-2EE1-6E72-9576DB67D7A4}"/>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a:extLst>
              <a:ext uri="{FF2B5EF4-FFF2-40B4-BE49-F238E27FC236}">
                <a16:creationId xmlns:a16="http://schemas.microsoft.com/office/drawing/2014/main" id="{7A6FF85D-611F-A1B6-3CD0-218405146DE3}"/>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A903303E-B49C-4A81-66CB-3EC177CE0AA7}"/>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C283143A-DBAE-A454-354F-E2FFACA60418}"/>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dirty="0">
                <a:solidFill>
                  <a:prstClr val="black"/>
                </a:solidFill>
                <a:latin typeface="微软雅黑" panose="020B0503020204020204" charset="-122"/>
                <a:ea typeface="微软雅黑" panose="020B0503020204020204" charset="-122"/>
              </a:rPr>
              <a:t>指标</a:t>
            </a: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评估</a:t>
            </a:r>
          </a:p>
        </p:txBody>
      </p:sp>
      <p:sp>
        <p:nvSpPr>
          <p:cNvPr id="11" name="文本框 10">
            <a:extLst>
              <a:ext uri="{FF2B5EF4-FFF2-40B4-BE49-F238E27FC236}">
                <a16:creationId xmlns:a16="http://schemas.microsoft.com/office/drawing/2014/main" id="{FFF93AE6-F1A3-02DB-74B2-DF2983B7EBE2}"/>
              </a:ext>
            </a:extLst>
          </p:cNvPr>
          <p:cNvSpPr txBox="1"/>
          <p:nvPr/>
        </p:nvSpPr>
        <p:spPr>
          <a:xfrm>
            <a:off x="11551237" y="36704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6" name="文本框 5">
            <a:extLst>
              <a:ext uri="{FF2B5EF4-FFF2-40B4-BE49-F238E27FC236}">
                <a16:creationId xmlns:a16="http://schemas.microsoft.com/office/drawing/2014/main" id="{304CCDC5-46DD-3EE1-7961-1A37DFA0741A}"/>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Bi C, Liu X, Liu Z.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-AD: Neural Radiance Field with Attention-based Disentanglement for Talking Face Synthesis[J].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arXiv:2401.12568,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9" name="图片 8">
            <a:extLst>
              <a:ext uri="{FF2B5EF4-FFF2-40B4-BE49-F238E27FC236}">
                <a16:creationId xmlns:a16="http://schemas.microsoft.com/office/drawing/2014/main" id="{0FD35882-3772-D61A-FAED-0ACE5CAAD08B}"/>
              </a:ext>
            </a:extLst>
          </p:cNvPr>
          <p:cNvPicPr>
            <a:picLocks noChangeAspect="1"/>
          </p:cNvPicPr>
          <p:nvPr/>
        </p:nvPicPr>
        <p:blipFill>
          <a:blip r:embed="rId5"/>
          <a:stretch>
            <a:fillRect/>
          </a:stretch>
        </p:blipFill>
        <p:spPr>
          <a:xfrm>
            <a:off x="1192385" y="2022649"/>
            <a:ext cx="9936058" cy="3439887"/>
          </a:xfrm>
          <a:prstGeom prst="rect">
            <a:avLst/>
          </a:prstGeom>
        </p:spPr>
      </p:pic>
    </p:spTree>
    <p:extLst>
      <p:ext uri="{BB962C8B-B14F-4D97-AF65-F5344CB8AC3E}">
        <p14:creationId xmlns:p14="http://schemas.microsoft.com/office/powerpoint/2010/main" val="328877001"/>
      </p:ext>
    </p:extLst>
  </p:cSld>
  <p:clrMapOvr>
    <a:masterClrMapping/>
  </p:clrMapOvr>
  <p:transition>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9B61479-ABD7-155B-DC88-B2A5C38D67F6}"/>
              </a:ext>
            </a:extLst>
          </p:cNvPr>
          <p:cNvPicPr>
            <a:picLocks noChangeAspect="1"/>
          </p:cNvPicPr>
          <p:nvPr/>
        </p:nvPicPr>
        <p:blipFill>
          <a:blip r:embed="rId5"/>
          <a:stretch>
            <a:fillRect/>
          </a:stretch>
        </p:blipFill>
        <p:spPr>
          <a:xfrm>
            <a:off x="1500917" y="1514653"/>
            <a:ext cx="9252370" cy="4604748"/>
          </a:xfrm>
          <a:prstGeom prst="rect">
            <a:avLst/>
          </a:prstGeom>
        </p:spPr>
      </p:pic>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质量评估</a:t>
            </a: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细节展示</a:t>
            </a: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92152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6" name="文本框 5">
            <a:extLst>
              <a:ext uri="{FF2B5EF4-FFF2-40B4-BE49-F238E27FC236}">
                <a16:creationId xmlns:a16="http://schemas.microsoft.com/office/drawing/2014/main" id="{11D9B1E3-1C21-6DD7-6E7D-F85293139C36}"/>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Bi C, Liu X, Liu Z.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-AD: Neural Radiance Field with Attention-based Disentanglement for Talking Face Synthesis[J].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arXiv:2401.12568,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4113140203"/>
      </p:ext>
    </p:extLst>
  </p:cSld>
  <p:clrMapOvr>
    <a:masterClrMapping/>
  </p:clrMapOvr>
  <p:transition>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BE3DF60-CCFF-4126-7F45-171140612A46}"/>
              </a:ext>
            </a:extLst>
          </p:cNvPr>
          <p:cNvPicPr>
            <a:picLocks noChangeAspect="1"/>
          </p:cNvPicPr>
          <p:nvPr/>
        </p:nvPicPr>
        <p:blipFill>
          <a:blip r:embed="rId5"/>
          <a:stretch>
            <a:fillRect/>
          </a:stretch>
        </p:blipFill>
        <p:spPr>
          <a:xfrm>
            <a:off x="2292370" y="1511696"/>
            <a:ext cx="8335530" cy="4706343"/>
          </a:xfrm>
          <a:prstGeom prst="rect">
            <a:avLst/>
          </a:prstGeom>
        </p:spPr>
      </p:pic>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质量评估</a:t>
            </a: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r>
              <a:rPr lang="zh-CN" altLang="en-US" sz="2800" b="1" dirty="0">
                <a:solidFill>
                  <a:prstClr val="black"/>
                </a:solidFill>
                <a:latin typeface="微软雅黑" panose="020B0503020204020204" charset="-122"/>
                <a:ea typeface="微软雅黑" panose="020B0503020204020204" charset="-122"/>
              </a:rPr>
              <a:t>效果比较</a:t>
            </a: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92152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6" name="文本框 5">
            <a:extLst>
              <a:ext uri="{FF2B5EF4-FFF2-40B4-BE49-F238E27FC236}">
                <a16:creationId xmlns:a16="http://schemas.microsoft.com/office/drawing/2014/main" id="{11D9B1E3-1C21-6DD7-6E7D-F85293139C36}"/>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Bi C, Liu X, Liu Z.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-AD: Neural Radiance Field with Attention-based Disentanglement for Talking Face Synthesis[J].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arXiv:2401.12568,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960371484"/>
      </p:ext>
    </p:extLst>
  </p:cSld>
  <p:clrMapOvr>
    <a:masterClrMapping/>
  </p:clrMapOvr>
  <p:transition>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质量评估</a:t>
            </a: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r>
              <a:rPr lang="zh-CN" altLang="en-US" sz="2800" b="1" dirty="0">
                <a:solidFill>
                  <a:prstClr val="black"/>
                </a:solidFill>
                <a:latin typeface="微软雅黑" panose="020B0503020204020204" charset="-122"/>
                <a:ea typeface="微软雅黑" panose="020B0503020204020204" charset="-122"/>
              </a:rPr>
              <a:t>效果比较</a:t>
            </a: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1128443" y="359128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6" name="文本框 5">
            <a:extLst>
              <a:ext uri="{FF2B5EF4-FFF2-40B4-BE49-F238E27FC236}">
                <a16:creationId xmlns:a16="http://schemas.microsoft.com/office/drawing/2014/main" id="{11D9B1E3-1C21-6DD7-6E7D-F85293139C36}"/>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Bi C, Liu X, Liu Z.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-AD: Neural Radiance Field with Attention-based Disentanglement for Talking Face Synthesis[J].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arXiv:2401.12568,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5" name="图片 4">
            <a:extLst>
              <a:ext uri="{FF2B5EF4-FFF2-40B4-BE49-F238E27FC236}">
                <a16:creationId xmlns:a16="http://schemas.microsoft.com/office/drawing/2014/main" id="{FAA3123B-5FD8-5F68-FD8F-5B85B4F6A6C2}"/>
              </a:ext>
            </a:extLst>
          </p:cNvPr>
          <p:cNvPicPr>
            <a:picLocks noChangeAspect="1"/>
          </p:cNvPicPr>
          <p:nvPr/>
        </p:nvPicPr>
        <p:blipFill>
          <a:blip r:embed="rId5"/>
          <a:stretch>
            <a:fillRect/>
          </a:stretch>
        </p:blipFill>
        <p:spPr>
          <a:xfrm>
            <a:off x="2749699" y="1836574"/>
            <a:ext cx="7185778" cy="4176222"/>
          </a:xfrm>
          <a:prstGeom prst="rect">
            <a:avLst/>
          </a:prstGeom>
        </p:spPr>
      </p:pic>
    </p:spTree>
    <p:extLst>
      <p:ext uri="{BB962C8B-B14F-4D97-AF65-F5344CB8AC3E}">
        <p14:creationId xmlns:p14="http://schemas.microsoft.com/office/powerpoint/2010/main" val="3104510657"/>
      </p:ext>
    </p:extLst>
  </p:cSld>
  <p:clrMapOvr>
    <a:masterClrMapping/>
  </p:clrMapOvr>
  <p:transition>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消融实验</a:t>
            </a: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注意力模块和光流估计</a:t>
            </a: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58882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6" name="文本框 5">
            <a:extLst>
              <a:ext uri="{FF2B5EF4-FFF2-40B4-BE49-F238E27FC236}">
                <a16:creationId xmlns:a16="http://schemas.microsoft.com/office/drawing/2014/main" id="{0B20D324-08E1-B93D-E764-81E3441C5E1A}"/>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Bi C, Liu X, Liu Z.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-AD: Neural Radiance Field with Attention-based Disentanglement for Talking Face Synthesis[J].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arXiv:2401.12568,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5" name="图片 4">
            <a:extLst>
              <a:ext uri="{FF2B5EF4-FFF2-40B4-BE49-F238E27FC236}">
                <a16:creationId xmlns:a16="http://schemas.microsoft.com/office/drawing/2014/main" id="{49447799-EB73-CB42-8F4C-6BEAB26A1553}"/>
              </a:ext>
            </a:extLst>
          </p:cNvPr>
          <p:cNvPicPr>
            <a:picLocks noChangeAspect="1"/>
          </p:cNvPicPr>
          <p:nvPr/>
        </p:nvPicPr>
        <p:blipFill>
          <a:blip r:embed="rId5"/>
          <a:stretch>
            <a:fillRect/>
          </a:stretch>
        </p:blipFill>
        <p:spPr>
          <a:xfrm>
            <a:off x="1030871" y="2361844"/>
            <a:ext cx="10149941" cy="3192618"/>
          </a:xfrm>
          <a:prstGeom prst="rect">
            <a:avLst/>
          </a:prstGeom>
        </p:spPr>
      </p:pic>
    </p:spTree>
    <p:extLst>
      <p:ext uri="{BB962C8B-B14F-4D97-AF65-F5344CB8AC3E}">
        <p14:creationId xmlns:p14="http://schemas.microsoft.com/office/powerpoint/2010/main" val="4230023587"/>
      </p:ext>
    </p:extLst>
  </p:cSld>
  <p:clrMapOvr>
    <a:masterClrMapping/>
  </p:clrMapOvr>
  <p:transition>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dirty="0">
                <a:solidFill>
                  <a:prstClr val="black"/>
                </a:solidFill>
                <a:latin typeface="微软雅黑" panose="020B0503020204020204" charset="-122"/>
                <a:ea typeface="微软雅黑" panose="020B0503020204020204" charset="-122"/>
              </a:rPr>
              <a:t>用户评价</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0662066" y="363775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6" name="文本框 5">
            <a:extLst>
              <a:ext uri="{FF2B5EF4-FFF2-40B4-BE49-F238E27FC236}">
                <a16:creationId xmlns:a16="http://schemas.microsoft.com/office/drawing/2014/main" id="{11D9B1E3-1C21-6DD7-6E7D-F85293139C36}"/>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Bi C, Liu X, Liu Z.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-AD: Neural Radiance Field with Attention-based Disentanglement for Talking Face Synthesis[J].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arXiv:2401.12568,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8" name="图片 7">
            <a:extLst>
              <a:ext uri="{FF2B5EF4-FFF2-40B4-BE49-F238E27FC236}">
                <a16:creationId xmlns:a16="http://schemas.microsoft.com/office/drawing/2014/main" id="{8C7E9C3F-C4E2-2540-294F-A3B1786BBD07}"/>
              </a:ext>
            </a:extLst>
          </p:cNvPr>
          <p:cNvPicPr>
            <a:picLocks noChangeAspect="1"/>
          </p:cNvPicPr>
          <p:nvPr/>
        </p:nvPicPr>
        <p:blipFill>
          <a:blip r:embed="rId5"/>
          <a:stretch>
            <a:fillRect/>
          </a:stretch>
        </p:blipFill>
        <p:spPr>
          <a:xfrm>
            <a:off x="2785302" y="1420706"/>
            <a:ext cx="6755935" cy="4803422"/>
          </a:xfrm>
          <a:prstGeom prst="rect">
            <a:avLst/>
          </a:prstGeom>
        </p:spPr>
      </p:pic>
    </p:spTree>
    <p:extLst>
      <p:ext uri="{BB962C8B-B14F-4D97-AF65-F5344CB8AC3E}">
        <p14:creationId xmlns:p14="http://schemas.microsoft.com/office/powerpoint/2010/main" val="2228143676"/>
      </p:ext>
    </p:extLst>
  </p:cSld>
  <p:clrMapOvr>
    <a:masterClrMapping/>
  </p:clrMapOvr>
  <p:transition>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6938115"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05</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4448738" y="3043389"/>
            <a:ext cx="1767586"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结论</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2367716148"/>
      </p:ext>
    </p:extLst>
  </p:cSld>
  <p:clrMapOvr>
    <a:masterClrMapping/>
  </p:clrMapOvr>
  <p:transition>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97485"/>
            <a:ext cx="1218079" cy="52322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结  论</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XJU-ICIRG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902680" y="1289390"/>
            <a:ext cx="10219207" cy="919867"/>
          </a:xfrm>
          <a:prstGeom prst="rect">
            <a:avLst/>
          </a:prstGeom>
          <a:noFill/>
        </p:spPr>
        <p:txBody>
          <a:bodyPr wrap="square" rtlCol="0">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提出了一种全端到端的说话头部生成方法，简化了训练和生成流程，降低了实际应用的难度和复杂性。</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2" name="矩形: 圆角 4">
            <a:extLst>
              <a:ext uri="{FF2B5EF4-FFF2-40B4-BE49-F238E27FC236}">
                <a16:creationId xmlns:a16="http://schemas.microsoft.com/office/drawing/2014/main" id="{EFC65057-9660-CBFF-BFCC-6EAF73C2ABBD}"/>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6" name="文本框 5">
            <a:extLst>
              <a:ext uri="{FF2B5EF4-FFF2-40B4-BE49-F238E27FC236}">
                <a16:creationId xmlns:a16="http://schemas.microsoft.com/office/drawing/2014/main" id="{C6A4B7E8-348F-8822-7FA2-7CEE168BF976}"/>
              </a:ext>
            </a:extLst>
          </p:cNvPr>
          <p:cNvSpPr txBox="1"/>
          <p:nvPr/>
        </p:nvSpPr>
        <p:spPr>
          <a:xfrm>
            <a:off x="902679" y="2272056"/>
            <a:ext cx="10080059" cy="93634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结合了音频和面部动作的双重驱动因素，通过神经辐射场技术生成高质量、动态逼真的</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说话头部，提高了生成动画的真实性和动态表现力。</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0313E636-3459-FD4E-1494-FDCEFD699073}"/>
              </a:ext>
            </a:extLst>
          </p:cNvPr>
          <p:cNvSpPr txBox="1"/>
          <p:nvPr/>
        </p:nvSpPr>
        <p:spPr>
          <a:xfrm>
            <a:off x="902680" y="3324295"/>
            <a:ext cx="9987482" cy="1363065"/>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通过引入空间自适应交叉注意机制，使模型能够更精细地根据面部不同区域的特性调整音频和面部动作信号的融合程度，从而实现更自然的面部表情和口型同步。</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4D877613-C28A-E035-50AB-233E93259B8E}"/>
              </a:ext>
            </a:extLst>
          </p:cNvPr>
          <p:cNvSpPr txBox="1"/>
          <p:nvPr/>
        </p:nvSpPr>
        <p:spPr>
          <a:xfrm>
            <a:off x="902680" y="4832896"/>
            <a:ext cx="9987482" cy="93634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通过大量的可视化结果和量化实验，证明了本文所提出的</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SD-</a:t>
            </a:r>
            <a:r>
              <a:rPr lang="en-US" altLang="zh-CN" sz="2400" kern="100"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在生成生动的说话头部方面的卓越性能。</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24548873"/>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182F2E7B-C932-54A0-F0E3-D09821A0F930}"/>
              </a:ext>
            </a:extLst>
          </p:cNvPr>
          <p:cNvGrpSpPr/>
          <p:nvPr/>
        </p:nvGrpSpPr>
        <p:grpSpPr>
          <a:xfrm>
            <a:off x="-161925" y="129540"/>
            <a:ext cx="2284730" cy="636270"/>
            <a:chOff x="1984" y="111"/>
            <a:chExt cx="3598" cy="1002"/>
          </a:xfrm>
        </p:grpSpPr>
        <p:sp>
          <p:nvSpPr>
            <p:cNvPr id="14" name="任意多边形 2">
              <a:extLst>
                <a:ext uri="{FF2B5EF4-FFF2-40B4-BE49-F238E27FC236}">
                  <a16:creationId xmlns:a16="http://schemas.microsoft.com/office/drawing/2014/main" id="{D8BCBAD1-3E4A-D109-9C08-3DCB9B260616}"/>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BDB89A87-E246-0BB2-13D5-B9AA816D4AE2}"/>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7" name="矩形: 圆角 4">
            <a:extLst>
              <a:ext uri="{FF2B5EF4-FFF2-40B4-BE49-F238E27FC236}">
                <a16:creationId xmlns:a16="http://schemas.microsoft.com/office/drawing/2014/main" id="{E4710158-7AC8-34A1-41E7-6C4541394A71}"/>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4" name="标题 1">
            <a:extLst>
              <a:ext uri="{FF2B5EF4-FFF2-40B4-BE49-F238E27FC236}">
                <a16:creationId xmlns:a16="http://schemas.microsoft.com/office/drawing/2014/main" id="{B9051925-4692-3DA3-B764-54C2AC54258A}"/>
              </a:ext>
            </a:extLst>
          </p:cNvPr>
          <p:cNvSpPr txBox="1">
            <a:spLocks/>
          </p:cNvSpPr>
          <p:nvPr/>
        </p:nvSpPr>
        <p:spPr>
          <a:xfrm>
            <a:off x="1524000" y="1852562"/>
            <a:ext cx="9144000" cy="16493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spcBef>
                <a:spcPts val="800"/>
              </a:spcBef>
              <a:spcAft>
                <a:spcPts val="800"/>
              </a:spcAft>
            </a:pPr>
            <a:r>
              <a:rPr lang="zh-CN" altLang="en-US" sz="4400" dirty="0">
                <a:solidFill>
                  <a:prstClr val="black"/>
                </a:solidFill>
                <a:latin typeface="宋体" panose="02010600030101010101" pitchFamily="2" charset="-122"/>
                <a:ea typeface="宋体" panose="02010600030101010101" pitchFamily="2" charset="-122"/>
                <a:cs typeface="+mn-cs"/>
              </a:rPr>
              <a:t>感谢倾听</a:t>
            </a:r>
            <a:br>
              <a:rPr lang="en-US" altLang="zh-CN" sz="4400" dirty="0">
                <a:solidFill>
                  <a:prstClr val="black"/>
                </a:solidFill>
                <a:latin typeface="宋体" panose="02010600030101010101" pitchFamily="2" charset="-122"/>
                <a:ea typeface="宋体" panose="02010600030101010101" pitchFamily="2" charset="-122"/>
                <a:cs typeface="+mn-cs"/>
              </a:rPr>
            </a:br>
            <a:r>
              <a:rPr lang="zh-CN" altLang="en-US" sz="4400" dirty="0">
                <a:solidFill>
                  <a:prstClr val="black"/>
                </a:solidFill>
                <a:latin typeface="宋体" panose="02010600030101010101" pitchFamily="2" charset="-122"/>
                <a:ea typeface="宋体" panose="02010600030101010101" pitchFamily="2" charset="-122"/>
                <a:cs typeface="+mn-cs"/>
              </a:rPr>
              <a:t>请老师和同学们批评指正</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6EFC10F-9648-5945-FD36-0BA39386A112}"/>
              </a:ext>
            </a:extLst>
          </p:cNvPr>
          <p:cNvSpPr txBox="1"/>
          <p:nvPr/>
        </p:nvSpPr>
        <p:spPr>
          <a:xfrm>
            <a:off x="4413115" y="3871769"/>
            <a:ext cx="3365770" cy="523220"/>
          </a:xfrm>
          <a:prstGeom prst="rect">
            <a:avLst/>
          </a:prstGeom>
          <a:noFill/>
        </p:spPr>
        <p:txBody>
          <a:bodyPr wrap="square" rtlCol="0">
            <a:spAutoFit/>
          </a:bodyPr>
          <a:lstStyle/>
          <a:p>
            <a:pPr algn="ctr"/>
            <a:r>
              <a:rPr lang="zh-CN" altLang="en-US" sz="2800" dirty="0">
                <a:solidFill>
                  <a:prstClr val="black"/>
                </a:solidFill>
                <a:latin typeface="宋体" panose="02010600030101010101" pitchFamily="2" charset="-122"/>
                <a:ea typeface="宋体" panose="02010600030101010101" pitchFamily="2" charset="-122"/>
              </a:rPr>
              <a:t>汇报人：主田横</a:t>
            </a:r>
          </a:p>
        </p:txBody>
      </p:sp>
      <p:sp>
        <p:nvSpPr>
          <p:cNvPr id="6" name="文本框 5">
            <a:extLst>
              <a:ext uri="{FF2B5EF4-FFF2-40B4-BE49-F238E27FC236}">
                <a16:creationId xmlns:a16="http://schemas.microsoft.com/office/drawing/2014/main" id="{E0FD9F4D-C5BD-DC6D-76E4-B3B9BAA676D0}"/>
              </a:ext>
            </a:extLst>
          </p:cNvPr>
          <p:cNvSpPr txBox="1"/>
          <p:nvPr/>
        </p:nvSpPr>
        <p:spPr>
          <a:xfrm>
            <a:off x="4413115" y="4699789"/>
            <a:ext cx="3365770" cy="461665"/>
          </a:xfrm>
          <a:prstGeom prst="rect">
            <a:avLst/>
          </a:prstGeom>
          <a:noFill/>
        </p:spPr>
        <p:txBody>
          <a:bodyPr wrap="square" rtlCol="0">
            <a:spAutoFit/>
          </a:bodyPr>
          <a:lstStyle/>
          <a:p>
            <a:pPr algn="ctr"/>
            <a:r>
              <a:rPr lang="en-US" altLang="zh-CN" sz="2400" dirty="0">
                <a:solidFill>
                  <a:prstClr val="black"/>
                </a:solidFill>
                <a:latin typeface="宋体" panose="02010600030101010101" pitchFamily="2" charset="-122"/>
                <a:ea typeface="宋体" panose="02010600030101010101" pitchFamily="2" charset="-122"/>
              </a:rPr>
              <a:t>2024.04.08</a:t>
            </a:r>
            <a:endParaRPr lang="zh-CN" altLang="en-US" sz="2400" dirty="0">
              <a:solidFill>
                <a:prstClr val="black"/>
              </a:solidFill>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898F8697-366A-54C3-D55C-9F1DB228D214}"/>
              </a:ext>
            </a:extLst>
          </p:cNvPr>
          <p:cNvGrpSpPr/>
          <p:nvPr/>
        </p:nvGrpSpPr>
        <p:grpSpPr>
          <a:xfrm rot="15433288">
            <a:off x="2951347" y="-245645"/>
            <a:ext cx="6361278" cy="7047820"/>
            <a:chOff x="4297364" y="903288"/>
            <a:chExt cx="2946834" cy="3067178"/>
          </a:xfrm>
          <a:solidFill>
            <a:schemeClr val="accent1">
              <a:alpha val="3000"/>
            </a:schemeClr>
          </a:solidFill>
        </p:grpSpPr>
        <p:sp>
          <p:nvSpPr>
            <p:cNvPr id="8" name="Freeform 5">
              <a:extLst>
                <a:ext uri="{FF2B5EF4-FFF2-40B4-BE49-F238E27FC236}">
                  <a16:creationId xmlns:a16="http://schemas.microsoft.com/office/drawing/2014/main" id="{6B9BDB4B-DE22-F0AC-E383-30469D4C9737}"/>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9" name="Freeform 7">
              <a:extLst>
                <a:ext uri="{FF2B5EF4-FFF2-40B4-BE49-F238E27FC236}">
                  <a16:creationId xmlns:a16="http://schemas.microsoft.com/office/drawing/2014/main" id="{8DE92577-4D70-1932-DC64-0273AAE82BA9}"/>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0" name="Freeform 9">
              <a:extLst>
                <a:ext uri="{FF2B5EF4-FFF2-40B4-BE49-F238E27FC236}">
                  <a16:creationId xmlns:a16="http://schemas.microsoft.com/office/drawing/2014/main" id="{69FB1030-0A7A-210B-8E14-A2C499EF493C}"/>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1" name="Freeform 10">
              <a:extLst>
                <a:ext uri="{FF2B5EF4-FFF2-40B4-BE49-F238E27FC236}">
                  <a16:creationId xmlns:a16="http://schemas.microsoft.com/office/drawing/2014/main" id="{7FF8C01C-7E4E-203D-5E86-C252AB2FB615}"/>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2" name="Freeform 11">
              <a:extLst>
                <a:ext uri="{FF2B5EF4-FFF2-40B4-BE49-F238E27FC236}">
                  <a16:creationId xmlns:a16="http://schemas.microsoft.com/office/drawing/2014/main" id="{503F2E4E-4C33-74BB-4033-511352FCE1F3}"/>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spTree>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02</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文章创新点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888569883"/>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文章</a:t>
            </a:r>
            <a:r>
              <a:rPr lang="zh-CN" altLang="en-US" sz="2800" b="1" dirty="0">
                <a:solidFill>
                  <a:srgbClr val="4472C4"/>
                </a:solidFill>
                <a:effectLst/>
                <a:latin typeface="微软雅黑" panose="020B0503020204020204" charset="-122"/>
                <a:ea typeface="微软雅黑" panose="020B0503020204020204" charset="-122"/>
                <a:sym typeface="+mn-ea"/>
              </a:rPr>
              <a:t>创新点</a:t>
            </a:r>
          </a:p>
        </p:txBody>
      </p:sp>
      <p:sp>
        <p:nvSpPr>
          <p:cNvPr id="9" name="文本框 8"/>
          <p:cNvSpPr txBox="1"/>
          <p:nvPr>
            <p:custDataLst>
              <p:tags r:id="rId1"/>
            </p:custDataLst>
          </p:nvPr>
        </p:nvSpPr>
        <p:spPr>
          <a:xfrm>
            <a:off x="518309" y="1139397"/>
            <a:ext cx="2231390" cy="584775"/>
          </a:xfrm>
          <a:prstGeom prst="rect">
            <a:avLst/>
          </a:prstGeom>
          <a:noFill/>
        </p:spPr>
        <p:txBody>
          <a:bodyPr wrap="square" rtlCol="0">
            <a:spAutoFit/>
          </a:bodyPr>
          <a:lstStyle/>
          <a:p>
            <a:pPr marL="457200" indent="-457200">
              <a:buFont typeface="微软雅黑" panose="020B0503020204020204" pitchFamily="34" charset="-122"/>
              <a:buChar char="★"/>
            </a:pPr>
            <a:r>
              <a:rPr lang="zh-CN" altLang="en-US" sz="3200" b="1" dirty="0">
                <a:latin typeface="微软雅黑" panose="020B0503020204020204" charset="-122"/>
                <a:ea typeface="微软雅黑" panose="020B0503020204020204" charset="-122"/>
              </a:rPr>
              <a:t>创新点：</a:t>
            </a:r>
          </a:p>
        </p:txBody>
      </p:sp>
      <p:sp>
        <p:nvSpPr>
          <p:cNvPr id="14" name="矩形: 圆角 4"/>
          <p:cNvSpPr/>
          <p:nvPr>
            <p:custDataLst>
              <p:tags r:id="rId2"/>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0" name="文本框 9">
            <a:extLst>
              <a:ext uri="{FF2B5EF4-FFF2-40B4-BE49-F238E27FC236}">
                <a16:creationId xmlns:a16="http://schemas.microsoft.com/office/drawing/2014/main" id="{7FCF3FD4-98DD-F089-23EB-120F6AA5E18C}"/>
              </a:ext>
            </a:extLst>
          </p:cNvPr>
          <p:cNvSpPr txBox="1"/>
          <p:nvPr/>
        </p:nvSpPr>
        <p:spPr>
          <a:xfrm>
            <a:off x="828260" y="1928437"/>
            <a:ext cx="10212633" cy="1028680"/>
          </a:xfrm>
          <a:prstGeom prst="rect">
            <a:avLst/>
          </a:prstGeom>
          <a:noFill/>
        </p:spPr>
        <p:txBody>
          <a:bodyPr wrap="square">
            <a:spAutoFit/>
          </a:bodyPr>
          <a:lstStyle/>
          <a:p>
            <a:pPr marL="514350" indent="-514350">
              <a:lnSpc>
                <a:spcPct val="150000"/>
              </a:lnSpc>
              <a:spcBef>
                <a:spcPts val="800"/>
              </a:spcBef>
              <a:spcAft>
                <a:spcPts val="700"/>
              </a:spcAft>
              <a:buFont typeface="Wingdings" panose="05000000000000000000" pitchFamily="2" charset="2"/>
              <a:buChar char="Ø"/>
            </a:pPr>
            <a:r>
              <a:rPr lang="zh-CN" altLang="en-US" sz="2200" dirty="0">
                <a:latin typeface="宋体" panose="02010600030101010101" pitchFamily="2" charset="-122"/>
                <a:ea typeface="宋体" panose="02010600030101010101" pitchFamily="2" charset="-122"/>
              </a:rPr>
              <a:t>提出了一种架构，将面部区域分解为两个专门化的三平面：一个专注于口部表示，另一个用于更广泛的面部特征</a:t>
            </a:r>
            <a:endParaRPr lang="en-US" altLang="zh-CN" sz="22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1DC7B48-255B-8981-6279-E64FBD6DBD50}"/>
              </a:ext>
            </a:extLst>
          </p:cNvPr>
          <p:cNvSpPr txBox="1"/>
          <p:nvPr/>
        </p:nvSpPr>
        <p:spPr>
          <a:xfrm>
            <a:off x="828260" y="3147249"/>
            <a:ext cx="10348821" cy="1028680"/>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200" dirty="0">
                <a:latin typeface="宋体" panose="02010600030101010101" pitchFamily="2" charset="-122"/>
                <a:ea typeface="宋体" panose="02010600030101010101" pitchFamily="2" charset="-122"/>
              </a:rPr>
              <a:t>将音频特征作为残差项引入，并通过音频</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口部</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面部变换器将其整合为查询向量，以丰富整个面部的体积表示。</a:t>
            </a:r>
            <a:endParaRPr lang="en-US" altLang="zh-CN" sz="22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AA1B36AA-30C8-AC57-2C38-9C2B4D8B8612}"/>
              </a:ext>
            </a:extLst>
          </p:cNvPr>
          <p:cNvSpPr txBox="1"/>
          <p:nvPr/>
        </p:nvSpPr>
        <p:spPr>
          <a:xfrm>
            <a:off x="1327160" y="4720203"/>
            <a:ext cx="9849921" cy="646331"/>
          </a:xfrm>
          <a:prstGeom prst="rect">
            <a:avLst/>
          </a:prstGeom>
          <a:noFill/>
        </p:spPr>
        <p:txBody>
          <a:bodyPr wrap="square">
            <a:spAutoFit/>
          </a:bodyPr>
          <a:lstStyle/>
          <a:p>
            <a:r>
              <a:rPr lang="en-US" altLang="zh-CN" dirty="0"/>
              <a:t>audio-mouth-face transformer Module to align audio features with point-wise spatial characteristics, thereby enhancing the representational efficacy of audio-driven 3D facial synthesis</a:t>
            </a:r>
            <a:endParaRPr lang="zh-CN" altLang="en-US" dirty="0"/>
          </a:p>
        </p:txBody>
      </p:sp>
    </p:spTree>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03</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研究内容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3525598204"/>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9" name="文本框 8"/>
          <p:cNvSpPr txBox="1"/>
          <p:nvPr>
            <p:custDataLst>
              <p:tags r:id="rId1"/>
            </p:custDataLst>
          </p:nvPr>
        </p:nvSpPr>
        <p:spPr>
          <a:xfrm>
            <a:off x="867389" y="1182720"/>
            <a:ext cx="301399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整体框架：</a:t>
            </a:r>
          </a:p>
        </p:txBody>
      </p:sp>
      <p:sp>
        <p:nvSpPr>
          <p:cNvPr id="14" name="矩形: 圆角 4"/>
          <p:cNvSpPr/>
          <p:nvPr>
            <p:custDataLst>
              <p:tags r:id="rId2"/>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3" name="文本框 12">
            <a:extLst>
              <a:ext uri="{FF2B5EF4-FFF2-40B4-BE49-F238E27FC236}">
                <a16:creationId xmlns:a16="http://schemas.microsoft.com/office/drawing/2014/main" id="{4D4DD556-A812-AC48-9CFA-FBB070E83526}"/>
              </a:ext>
            </a:extLst>
          </p:cNvPr>
          <p:cNvSpPr txBox="1"/>
          <p:nvPr/>
        </p:nvSpPr>
        <p:spPr>
          <a:xfrm>
            <a:off x="11103941" y="375721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5" name="图片 4">
            <a:extLst>
              <a:ext uri="{FF2B5EF4-FFF2-40B4-BE49-F238E27FC236}">
                <a16:creationId xmlns:a16="http://schemas.microsoft.com/office/drawing/2014/main" id="{DCB71A38-18C3-B4A8-F0DC-32877D52EAAB}"/>
              </a:ext>
            </a:extLst>
          </p:cNvPr>
          <p:cNvPicPr>
            <a:picLocks noChangeAspect="1"/>
          </p:cNvPicPr>
          <p:nvPr/>
        </p:nvPicPr>
        <p:blipFill>
          <a:blip r:embed="rId5"/>
          <a:stretch>
            <a:fillRect/>
          </a:stretch>
        </p:blipFill>
        <p:spPr>
          <a:xfrm>
            <a:off x="1024431" y="1822271"/>
            <a:ext cx="10545647" cy="4239217"/>
          </a:xfrm>
          <a:prstGeom prst="rect">
            <a:avLst/>
          </a:prstGeom>
        </p:spPr>
      </p:pic>
      <p:sp>
        <p:nvSpPr>
          <p:cNvPr id="6" name="文本框 5">
            <a:extLst>
              <a:ext uri="{FF2B5EF4-FFF2-40B4-BE49-F238E27FC236}">
                <a16:creationId xmlns:a16="http://schemas.microsoft.com/office/drawing/2014/main" id="{6FB7BA49-0A26-0EFE-1228-1AB25B68D243}"/>
              </a:ext>
            </a:extLst>
          </p:cNvPr>
          <p:cNvSpPr txBox="1"/>
          <p:nvPr/>
        </p:nvSpPr>
        <p:spPr>
          <a:xfrm>
            <a:off x="0" y="6295164"/>
            <a:ext cx="123103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Su Y, Wang S, Wang H. DT-</a:t>
            </a:r>
            <a:r>
              <a:rPr kumimoji="0" lang="en-US" altLang="zh-CN" sz="14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NeRF</a:t>
            </a:r>
            <a:r>
              <a:rPr kumimoji="0" lang="en-US"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Decomposed Triplane-Hash Neural Radiance Fields For High-Fidelity Talking Portrait Synthesis [C]//ICASSP 2024-2024 IEEE International Conference on Acoustics, Speech and Signal Processing (ICASSP). IEEE, 2024: 3975-3979.</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4277079253"/>
      </p:ext>
    </p:extLst>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9" name="文本框 8"/>
          <p:cNvSpPr txBox="1"/>
          <p:nvPr>
            <p:custDataLst>
              <p:tags r:id="rId1"/>
            </p:custDataLst>
          </p:nvPr>
        </p:nvSpPr>
        <p:spPr>
          <a:xfrm>
            <a:off x="102869" y="1102996"/>
            <a:ext cx="1010604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Preliminaries and Problem Setting</a:t>
            </a:r>
            <a:endPar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4" name="矩形: 圆角 4"/>
          <p:cNvSpPr/>
          <p:nvPr>
            <p:custDataLst>
              <p:tags r:id="rId2"/>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XJU-ICIRG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3" name="文本框 12">
            <a:extLst>
              <a:ext uri="{FF2B5EF4-FFF2-40B4-BE49-F238E27FC236}">
                <a16:creationId xmlns:a16="http://schemas.microsoft.com/office/drawing/2014/main" id="{4D4DD556-A812-AC48-9CFA-FBB070E83526}"/>
              </a:ext>
            </a:extLst>
          </p:cNvPr>
          <p:cNvSpPr txBox="1"/>
          <p:nvPr/>
        </p:nvSpPr>
        <p:spPr>
          <a:xfrm>
            <a:off x="11064470" y="480781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7AD8BFE6-47BE-250E-74F1-ABBB6343EBA3}"/>
              </a:ext>
            </a:extLst>
          </p:cNvPr>
          <p:cNvSpPr txBox="1"/>
          <p:nvPr/>
        </p:nvSpPr>
        <p:spPr>
          <a:xfrm>
            <a:off x="558218" y="1790493"/>
            <a:ext cx="10365944"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Factorization for Hash Grid</a:t>
            </a:r>
            <a:endParaRPr lang="zh-CN" altLang="en-US" sz="2400"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92C98922-3148-05E6-621C-EA41D176635D}"/>
              </a:ext>
            </a:extLst>
          </p:cNvPr>
          <p:cNvSpPr txBox="1"/>
          <p:nvPr/>
        </p:nvSpPr>
        <p:spPr>
          <a:xfrm>
            <a:off x="591245" y="2252158"/>
            <a:ext cx="10499210" cy="464166"/>
          </a:xfrm>
          <a:prstGeom prst="rect">
            <a:avLst/>
          </a:prstGeom>
          <a:noFill/>
        </p:spPr>
        <p:txBody>
          <a:bodyPr wrap="square">
            <a:spAutoFit/>
          </a:bodyPr>
          <a:lstStyle/>
          <a:p>
            <a:pPr indent="457200">
              <a:lnSpc>
                <a:spcPct val="120000"/>
              </a:lnSpc>
              <a:spcBef>
                <a:spcPts val="500"/>
              </a:spcBef>
              <a:spcAft>
                <a:spcPts val="300"/>
              </a:spcAft>
            </a:pPr>
            <a:r>
              <a:rPr lang="zh-CN" altLang="en-US" sz="2200" dirty="0">
                <a:effectLst/>
                <a:latin typeface="微软雅黑" panose="020B0503020204020204" pitchFamily="34" charset="-122"/>
                <a:ea typeface="微软雅黑" panose="020B0503020204020204" pitchFamily="34" charset="-122"/>
                <a:cs typeface="Times New Roman" panose="02020603050405020304" pitchFamily="18" charset="0"/>
              </a:rPr>
              <a:t>原理：头部的静态</a:t>
            </a:r>
            <a:r>
              <a:rPr lang="en-US" altLang="zh-CN" sz="2200" dirty="0">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200" dirty="0">
                <a:effectLst/>
                <a:latin typeface="微软雅黑" panose="020B0503020204020204" pitchFamily="34" charset="-122"/>
                <a:ea typeface="微软雅黑" panose="020B0503020204020204" pitchFamily="34" charset="-122"/>
                <a:cs typeface="Times New Roman" panose="02020603050405020304" pitchFamily="18" charset="0"/>
              </a:rPr>
              <a:t>维空间可以用三个</a:t>
            </a:r>
            <a:r>
              <a:rPr lang="en-US" altLang="zh-CN" sz="2200" dirty="0">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200" dirty="0">
                <a:effectLst/>
                <a:latin typeface="微软雅黑" panose="020B0503020204020204" pitchFamily="34" charset="-122"/>
                <a:ea typeface="微软雅黑" panose="020B0503020204020204" pitchFamily="34" charset="-122"/>
                <a:cs typeface="Times New Roman" panose="02020603050405020304" pitchFamily="18" charset="0"/>
              </a:rPr>
              <a:t>维张量表示</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5B7C7FC-0FE9-8A7A-9DAB-BD4E0BCBA67F}"/>
                  </a:ext>
                </a:extLst>
              </p:cNvPr>
              <p:cNvSpPr txBox="1"/>
              <p:nvPr/>
            </p:nvSpPr>
            <p:spPr>
              <a:xfrm>
                <a:off x="1334088" y="5444880"/>
                <a:ext cx="9104544" cy="370935"/>
              </a:xfrm>
              <a:prstGeom prst="rect">
                <a:avLst/>
              </a:prstGeom>
              <a:noFill/>
            </p:spPr>
            <p:txBody>
              <a:bodyPr wrap="square" rtlCol="0">
                <a:spAutoFit/>
              </a:bodyPr>
              <a:lstStyle/>
              <a:p>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en-US" sz="1800" dirty="0">
                    <a:effectLst/>
                    <a:latin typeface="宋体" panose="02010600030101010101" pitchFamily="2" charset="-122"/>
                    <a:ea typeface="宋体" panose="02010600030101010101" pitchFamily="2" charset="-122"/>
                    <a:cs typeface="Times New Roman" panose="02020603050405020304" pitchFamily="18" charset="0"/>
                  </a:rPr>
                  <a:t>其中</a:t>
                </a:r>
                <a14:m>
                  <m:oMath xmlns:m="http://schemas.openxmlformats.org/officeDocument/2006/math">
                    <m:r>
                      <a:rPr lang="zh-CN" altLang="en-US" i="1">
                        <a:latin typeface="Cambria Math" panose="02040503050406030204" pitchFamily="18" charset="0"/>
                        <a:ea typeface="微软雅黑" panose="020B0503020204020204" pitchFamily="34" charset="-122"/>
                        <a:cs typeface="Times New Roman" panose="02020603050405020304" pitchFamily="18" charset="0"/>
                      </a:rPr>
                      <m:t>，</m:t>
                    </m:r>
                    <m:r>
                      <a:rPr lang="zh-CN" altLang="en-US" i="1">
                        <a:latin typeface="Cambria Math" panose="02040503050406030204" pitchFamily="18" charset="0"/>
                        <a:ea typeface="微软雅黑" panose="020B0503020204020204" pitchFamily="34" charset="-122"/>
                        <a:cs typeface="Times New Roman" panose="02020603050405020304" pitchFamily="18" charset="0"/>
                      </a:rPr>
                      <m:t>符号</m:t>
                    </m:r>
                    <m:r>
                      <a:rPr lang="zh-CN" altLang="en-US" i="1">
                        <a:latin typeface="Cambria Math" panose="02040503050406030204" pitchFamily="18" charset="0"/>
                        <a:ea typeface="微软雅黑" panose="020B0503020204020204" pitchFamily="34" charset="-122"/>
                        <a:cs typeface="Times New Roman" panose="02020603050405020304" pitchFamily="18" charset="0"/>
                      </a:rPr>
                      <m:t>⊕</m:t>
                    </m:r>
                    <m:r>
                      <a:rPr lang="zh-CN" altLang="en-US" i="1">
                        <a:latin typeface="Cambria Math" panose="02040503050406030204" pitchFamily="18" charset="0"/>
                        <a:ea typeface="微软雅黑" panose="020B0503020204020204" pitchFamily="34" charset="-122"/>
                        <a:cs typeface="Times New Roman" panose="02020603050405020304" pitchFamily="18" charset="0"/>
                      </a:rPr>
                      <m:t>表示连接运算符</m:t>
                    </m:r>
                    <m:r>
                      <a:rPr lang="zh-CN" altLang="en-US" i="1">
                        <a:latin typeface="Cambria Math" panose="02040503050406030204" pitchFamily="18" charset="0"/>
                        <a:ea typeface="微软雅黑" panose="020B0503020204020204" pitchFamily="34" charset="-122"/>
                        <a:cs typeface="Times New Roman" panose="02020603050405020304" pitchFamily="18" charset="0"/>
                      </a:rPr>
                      <m:t>，</m:t>
                    </m:r>
                    <m:r>
                      <a:rPr lang="zh-CN" altLang="en-US" i="1">
                        <a:latin typeface="Cambria Math" panose="02040503050406030204" pitchFamily="18" charset="0"/>
                        <a:ea typeface="微软雅黑" panose="020B0503020204020204" pitchFamily="34" charset="-122"/>
                        <a:cs typeface="Times New Roman" panose="02020603050405020304" pitchFamily="18" charset="0"/>
                      </a:rPr>
                      <m:t>将特征连接成一个特征为度为</m:t>
                    </m:r>
                    <m:r>
                      <a:rPr lang="en-US" altLang="zh-CN" i="1">
                        <a:latin typeface="Cambria Math" panose="02040503050406030204" pitchFamily="18" charset="0"/>
                        <a:ea typeface="微软雅黑" panose="020B0503020204020204" pitchFamily="34" charset="-122"/>
                        <a:cs typeface="Times New Roman" panose="02020603050405020304" pitchFamily="18" charset="0"/>
                      </a:rPr>
                      <m:t>3</m:t>
                    </m:r>
                    <m:r>
                      <a:rPr lang="en-US" altLang="zh-CN" i="1">
                        <a:latin typeface="Cambria Math" panose="02040503050406030204" pitchFamily="18" charset="0"/>
                        <a:ea typeface="微软雅黑" panose="020B0503020204020204" pitchFamily="34" charset="-122"/>
                        <a:cs typeface="Times New Roman" panose="02020603050405020304" pitchFamily="18" charset="0"/>
                      </a:rPr>
                      <m:t> × </m:t>
                    </m:r>
                    <m:r>
                      <a:rPr lang="en-US" altLang="zh-CN" i="1">
                        <a:latin typeface="Cambria Math" panose="02040503050406030204" pitchFamily="18" charset="0"/>
                        <a:ea typeface="微软雅黑" panose="020B0503020204020204" pitchFamily="34" charset="-122"/>
                        <a:cs typeface="Times New Roman" panose="02020603050405020304" pitchFamily="18" charset="0"/>
                      </a:rPr>
                      <m:t>𝐿𝐹</m:t>
                    </m:r>
                    <m:r>
                      <a:rPr lang="zh-CN" altLang="en-US" i="1">
                        <a:latin typeface="Cambria Math" panose="02040503050406030204" pitchFamily="18" charset="0"/>
                        <a:ea typeface="微软雅黑" panose="020B0503020204020204" pitchFamily="34" charset="-122"/>
                        <a:cs typeface="Times New Roman" panose="02020603050405020304" pitchFamily="18" charset="0"/>
                      </a:rPr>
                      <m:t>的通道向量</m:t>
                    </m:r>
                  </m:oMath>
                </a14:m>
                <a:endParaRPr lang="zh-CN" altLang="en-US" dirty="0">
                  <a:latin typeface="宋体" panose="02010600030101010101" pitchFamily="2" charset="-122"/>
                  <a:ea typeface="宋体" panose="02010600030101010101" pitchFamily="2" charset="-122"/>
                </a:endParaRPr>
              </a:p>
            </p:txBody>
          </p:sp>
        </mc:Choice>
        <mc:Fallback xmlns="">
          <p:sp>
            <p:nvSpPr>
              <p:cNvPr id="6" name="文本框 5">
                <a:extLst>
                  <a:ext uri="{FF2B5EF4-FFF2-40B4-BE49-F238E27FC236}">
                    <a16:creationId xmlns:a16="http://schemas.microsoft.com/office/drawing/2014/main" id="{A5B7C7FC-0FE9-8A7A-9DAB-BD4E0BCBA67F}"/>
                  </a:ext>
                </a:extLst>
              </p:cNvPr>
              <p:cNvSpPr txBox="1">
                <a:spLocks noRot="1" noChangeAspect="1" noMove="1" noResize="1" noEditPoints="1" noAdjustHandles="1" noChangeArrowheads="1" noChangeShapeType="1" noTextEdit="1"/>
              </p:cNvSpPr>
              <p:nvPr/>
            </p:nvSpPr>
            <p:spPr>
              <a:xfrm>
                <a:off x="1334088" y="5444880"/>
                <a:ext cx="9104544" cy="370935"/>
              </a:xfrm>
              <a:prstGeom prst="rect">
                <a:avLst/>
              </a:prstGeom>
              <a:blipFill>
                <a:blip r:embed="rId5"/>
                <a:stretch>
                  <a:fillRect t="-11475"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30F8DB2-8C6C-EBC0-020F-4EF3AC3C8B1A}"/>
                  </a:ext>
                </a:extLst>
              </p:cNvPr>
              <p:cNvSpPr txBox="1"/>
              <p:nvPr/>
            </p:nvSpPr>
            <p:spPr>
              <a:xfrm>
                <a:off x="2793211" y="4731717"/>
                <a:ext cx="7008088" cy="47840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zh-CN" altLang="zh-CN" sz="2200" i="1">
                              <a:latin typeface="Cambria Math" panose="02040503050406030204" pitchFamily="18" charset="0"/>
                            </a:rPr>
                          </m:ctrlPr>
                        </m:sSubPr>
                        <m:e>
                          <m:r>
                            <a:rPr lang="en-US" altLang="zh-CN" sz="2200" b="0" i="1">
                              <a:latin typeface="Cambria Math" panose="02040503050406030204" pitchFamily="18" charset="0"/>
                            </a:rPr>
                            <m:t>𝑓</m:t>
                          </m:r>
                        </m:e>
                        <m:sub>
                          <m:r>
                            <a:rPr lang="en-US" altLang="zh-CN" sz="2200" b="0" i="1">
                              <a:latin typeface="Cambria Math" panose="02040503050406030204" pitchFamily="18" charset="0"/>
                            </a:rPr>
                            <m:t>𝑔</m:t>
                          </m:r>
                        </m:sub>
                      </m:sSub>
                      <m:r>
                        <a:rPr lang="en-US" altLang="zh-CN" sz="2200" b="0" i="1">
                          <a:latin typeface="Cambria Math" panose="02040503050406030204" pitchFamily="18" charset="0"/>
                        </a:rPr>
                        <m:t>∈</m:t>
                      </m:r>
                      <m:sSup>
                        <m:sSupPr>
                          <m:ctrlPr>
                            <a:rPr lang="zh-CN" altLang="zh-CN" sz="2200" i="1">
                              <a:latin typeface="Cambria Math" panose="02040503050406030204" pitchFamily="18" charset="0"/>
                            </a:rPr>
                          </m:ctrlPr>
                        </m:sSupPr>
                        <m:e>
                          <m:r>
                            <a:rPr lang="en-US" altLang="zh-CN" sz="2200" b="0" i="1">
                              <a:latin typeface="Cambria Math" panose="02040503050406030204" pitchFamily="18" charset="0"/>
                            </a:rPr>
                            <m:t>𝑅</m:t>
                          </m:r>
                        </m:e>
                        <m:sup>
                          <m:r>
                            <a:rPr lang="en-US" altLang="zh-CN" sz="2200" b="0" i="1">
                              <a:latin typeface="Cambria Math" panose="02040503050406030204" pitchFamily="18" charset="0"/>
                            </a:rPr>
                            <m:t>3</m:t>
                          </m:r>
                          <m:r>
                            <a:rPr lang="en-US" altLang="zh-CN" sz="2200" b="0" i="1">
                              <a:latin typeface="Cambria Math" panose="02040503050406030204" pitchFamily="18" charset="0"/>
                            </a:rPr>
                            <m:t>×</m:t>
                          </m:r>
                          <m:r>
                            <a:rPr lang="en-US" altLang="zh-CN" sz="2200" b="0" i="1">
                              <a:latin typeface="Cambria Math" panose="02040503050406030204" pitchFamily="18" charset="0"/>
                            </a:rPr>
                            <m:t>𝐿𝐹</m:t>
                          </m:r>
                        </m:sup>
                      </m:sSup>
                      <m:r>
                        <a:rPr lang="en-US" altLang="zh-CN" sz="2200" b="0" i="1">
                          <a:latin typeface="Cambria Math" panose="02040503050406030204" pitchFamily="18" charset="0"/>
                        </a:rPr>
                        <m:t> : </m:t>
                      </m:r>
                      <m:sSub>
                        <m:sSubPr>
                          <m:ctrlPr>
                            <a:rPr lang="zh-CN" altLang="zh-CN" sz="2200" i="1">
                              <a:latin typeface="Cambria Math" panose="02040503050406030204" pitchFamily="18" charset="0"/>
                            </a:rPr>
                          </m:ctrlPr>
                        </m:sSubPr>
                        <m:e>
                          <m:r>
                            <a:rPr lang="en-US" altLang="zh-CN" sz="2200" b="0" i="1">
                              <a:latin typeface="Cambria Math" panose="02040503050406030204" pitchFamily="18" charset="0"/>
                            </a:rPr>
                            <m:t>𝑓</m:t>
                          </m:r>
                        </m:e>
                        <m:sub>
                          <m:r>
                            <a:rPr lang="en-US" altLang="zh-CN" sz="2200" b="0" i="1">
                              <a:latin typeface="Cambria Math" panose="02040503050406030204" pitchFamily="18" charset="0"/>
                            </a:rPr>
                            <m:t>𝑥</m:t>
                          </m:r>
                        </m:sub>
                      </m:sSub>
                      <m:r>
                        <a:rPr lang="en-US" altLang="zh-CN" sz="2200" b="0" i="1">
                          <a:latin typeface="Cambria Math" panose="02040503050406030204" pitchFamily="18" charset="0"/>
                        </a:rPr>
                        <m:t>=</m:t>
                      </m:r>
                      <m:sSup>
                        <m:sSupPr>
                          <m:ctrlPr>
                            <a:rPr lang="zh-CN" altLang="zh-CN" sz="2200" i="1">
                              <a:latin typeface="Cambria Math" panose="02040503050406030204" pitchFamily="18" charset="0"/>
                            </a:rPr>
                          </m:ctrlPr>
                        </m:sSupPr>
                        <m:e>
                          <m:r>
                            <a:rPr lang="en-US" altLang="zh-CN" sz="2200" b="0" i="1">
                              <a:latin typeface="Cambria Math" panose="02040503050406030204" pitchFamily="18" charset="0"/>
                            </a:rPr>
                            <m:t> </m:t>
                          </m:r>
                          <m:r>
                            <a:rPr lang="en-US" altLang="zh-CN" sz="2200" b="0" i="1">
                              <a:latin typeface="Cambria Math" panose="02040503050406030204" pitchFamily="18" charset="0"/>
                            </a:rPr>
                            <m:t>𝐻</m:t>
                          </m:r>
                        </m:e>
                        <m:sup>
                          <m:r>
                            <a:rPr lang="en-US" altLang="zh-CN" sz="2200" b="0" i="1">
                              <a:latin typeface="Cambria Math" panose="02040503050406030204" pitchFamily="18" charset="0"/>
                            </a:rPr>
                            <m:t>𝑋𝑌</m:t>
                          </m:r>
                        </m:sup>
                      </m:sSup>
                      <m:r>
                        <a:rPr lang="en-US" altLang="zh-CN" sz="2200" b="0" i="1">
                          <a:latin typeface="Cambria Math" panose="02040503050406030204" pitchFamily="18" charset="0"/>
                        </a:rPr>
                        <m:t> (</m:t>
                      </m:r>
                      <m:r>
                        <a:rPr lang="en-US" altLang="zh-CN" sz="2200" b="0" i="1">
                          <a:latin typeface="Cambria Math" panose="02040503050406030204" pitchFamily="18" charset="0"/>
                        </a:rPr>
                        <m:t>𝑥</m:t>
                      </m:r>
                      <m:r>
                        <a:rPr lang="en-US" altLang="zh-CN" sz="2200" b="0" i="1">
                          <a:latin typeface="Cambria Math" panose="02040503050406030204" pitchFamily="18" charset="0"/>
                        </a:rPr>
                        <m:t>, </m:t>
                      </m:r>
                      <m:r>
                        <a:rPr lang="en-US" altLang="zh-CN" sz="2200" b="0" i="1">
                          <a:latin typeface="Cambria Math" panose="02040503050406030204" pitchFamily="18" charset="0"/>
                        </a:rPr>
                        <m:t>𝑦</m:t>
                      </m:r>
                      <m:r>
                        <a:rPr lang="en-US" altLang="zh-CN" sz="2200" b="0" i="1">
                          <a:latin typeface="Cambria Math" panose="02040503050406030204" pitchFamily="18" charset="0"/>
                        </a:rPr>
                        <m:t>)⊕</m:t>
                      </m:r>
                      <m:sSup>
                        <m:sSupPr>
                          <m:ctrlPr>
                            <a:rPr lang="zh-CN" altLang="zh-CN" sz="2200" i="1">
                              <a:latin typeface="Cambria Math" panose="02040503050406030204" pitchFamily="18" charset="0"/>
                            </a:rPr>
                          </m:ctrlPr>
                        </m:sSupPr>
                        <m:e>
                          <m:r>
                            <a:rPr lang="en-US" altLang="zh-CN" sz="2200" b="0" i="1">
                              <a:latin typeface="Cambria Math" panose="02040503050406030204" pitchFamily="18" charset="0"/>
                            </a:rPr>
                            <m:t>𝐻</m:t>
                          </m:r>
                        </m:e>
                        <m:sup>
                          <m:r>
                            <a:rPr lang="en-US" altLang="zh-CN" sz="2200" b="0" i="1">
                              <a:latin typeface="Cambria Math" panose="02040503050406030204" pitchFamily="18" charset="0"/>
                            </a:rPr>
                            <m:t>𝑌𝑍</m:t>
                          </m:r>
                        </m:sup>
                      </m:sSup>
                      <m:r>
                        <a:rPr lang="en-US" altLang="zh-CN" sz="2200" b="0" i="1">
                          <a:latin typeface="Cambria Math" panose="02040503050406030204" pitchFamily="18" charset="0"/>
                        </a:rPr>
                        <m:t>(</m:t>
                      </m:r>
                      <m:r>
                        <a:rPr lang="en-US" altLang="zh-CN" sz="2200" b="0" i="1">
                          <a:latin typeface="Cambria Math" panose="02040503050406030204" pitchFamily="18" charset="0"/>
                        </a:rPr>
                        <m:t>𝑦</m:t>
                      </m:r>
                      <m:r>
                        <a:rPr lang="en-US" altLang="zh-CN" sz="2200" b="0" i="1">
                          <a:latin typeface="Cambria Math" panose="02040503050406030204" pitchFamily="18" charset="0"/>
                        </a:rPr>
                        <m:t>, </m:t>
                      </m:r>
                      <m:r>
                        <a:rPr lang="en-US" altLang="zh-CN" sz="2200" b="0" i="1">
                          <a:latin typeface="Cambria Math" panose="02040503050406030204" pitchFamily="18" charset="0"/>
                        </a:rPr>
                        <m:t>𝑧</m:t>
                      </m:r>
                      <m:r>
                        <a:rPr lang="en-US" altLang="zh-CN" sz="2200" b="0" i="1">
                          <a:latin typeface="Cambria Math" panose="02040503050406030204" pitchFamily="18" charset="0"/>
                        </a:rPr>
                        <m:t>) ⊕ </m:t>
                      </m:r>
                      <m:sSup>
                        <m:sSupPr>
                          <m:ctrlPr>
                            <a:rPr lang="zh-CN" altLang="zh-CN" sz="2200" i="1">
                              <a:latin typeface="Cambria Math" panose="02040503050406030204" pitchFamily="18" charset="0"/>
                            </a:rPr>
                          </m:ctrlPr>
                        </m:sSupPr>
                        <m:e>
                          <m:r>
                            <a:rPr lang="en-US" altLang="zh-CN" sz="2200" b="0" i="1">
                              <a:latin typeface="Cambria Math" panose="02040503050406030204" pitchFamily="18" charset="0"/>
                            </a:rPr>
                            <m:t>𝐻</m:t>
                          </m:r>
                        </m:e>
                        <m:sup>
                          <m:r>
                            <a:rPr lang="en-US" altLang="zh-CN" sz="2200" b="0" i="1">
                              <a:latin typeface="Cambria Math" panose="02040503050406030204" pitchFamily="18" charset="0"/>
                            </a:rPr>
                            <m:t>𝑋𝑍</m:t>
                          </m:r>
                        </m:sup>
                      </m:sSup>
                      <m:r>
                        <a:rPr lang="en-US" altLang="zh-CN" sz="2200" b="0" i="1">
                          <a:latin typeface="Cambria Math" panose="02040503050406030204" pitchFamily="18" charset="0"/>
                        </a:rPr>
                        <m:t>(</m:t>
                      </m:r>
                      <m:r>
                        <a:rPr lang="en-US" altLang="zh-CN" sz="2200" b="0" i="1">
                          <a:latin typeface="Cambria Math" panose="02040503050406030204" pitchFamily="18" charset="0"/>
                        </a:rPr>
                        <m:t>𝑥</m:t>
                      </m:r>
                      <m:r>
                        <a:rPr lang="en-US" altLang="zh-CN" sz="2200" b="0" i="1">
                          <a:latin typeface="Cambria Math" panose="02040503050406030204" pitchFamily="18" charset="0"/>
                        </a:rPr>
                        <m:t>, </m:t>
                      </m:r>
                      <m:r>
                        <a:rPr lang="en-US" altLang="zh-CN" sz="2200" b="0" i="1">
                          <a:latin typeface="Cambria Math" panose="02040503050406030204" pitchFamily="18" charset="0"/>
                        </a:rPr>
                        <m:t>𝑧</m:t>
                      </m:r>
                      <m:r>
                        <a:rPr lang="en-US" altLang="zh-CN" sz="2200" b="0" i="1">
                          <a:latin typeface="Cambria Math" panose="02040503050406030204" pitchFamily="18" charset="0"/>
                        </a:rPr>
                        <m:t>)</m:t>
                      </m:r>
                    </m:oMath>
                  </m:oMathPara>
                </a14:m>
                <a:endParaRPr lang="zh-CN" altLang="en-US" sz="2200" dirty="0"/>
              </a:p>
            </p:txBody>
          </p:sp>
        </mc:Choice>
        <mc:Fallback xmlns="">
          <p:sp>
            <p:nvSpPr>
              <p:cNvPr id="10" name="文本框 9">
                <a:extLst>
                  <a:ext uri="{FF2B5EF4-FFF2-40B4-BE49-F238E27FC236}">
                    <a16:creationId xmlns:a16="http://schemas.microsoft.com/office/drawing/2014/main" id="{830F8DB2-8C6C-EBC0-020F-4EF3AC3C8B1A}"/>
                  </a:ext>
                </a:extLst>
              </p:cNvPr>
              <p:cNvSpPr txBox="1">
                <a:spLocks noRot="1" noChangeAspect="1" noMove="1" noResize="1" noEditPoints="1" noAdjustHandles="1" noChangeArrowheads="1" noChangeShapeType="1" noTextEdit="1"/>
              </p:cNvSpPr>
              <p:nvPr/>
            </p:nvSpPr>
            <p:spPr>
              <a:xfrm>
                <a:off x="2793211" y="4731717"/>
                <a:ext cx="7008088" cy="478401"/>
              </a:xfrm>
              <a:prstGeom prst="rect">
                <a:avLst/>
              </a:prstGeom>
              <a:blipFill>
                <a:blip r:embed="rId6"/>
                <a:stretch>
                  <a:fillRect b="-75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BBB2EEB-4E70-5CA2-99FB-10C696DB1469}"/>
                  </a:ext>
                </a:extLst>
              </p:cNvPr>
              <p:cNvSpPr txBox="1"/>
              <p:nvPr/>
            </p:nvSpPr>
            <p:spPr>
              <a:xfrm>
                <a:off x="558218" y="2730832"/>
                <a:ext cx="10499210" cy="1363450"/>
              </a:xfrm>
              <a:prstGeom prst="rect">
                <a:avLst/>
              </a:prstGeom>
              <a:noFill/>
            </p:spPr>
            <p:txBody>
              <a:bodyPr wrap="square">
                <a:spAutoFit/>
              </a:bodyPr>
              <a:lstStyle/>
              <a:p>
                <a:pPr indent="457200">
                  <a:lnSpc>
                    <a:spcPct val="120000"/>
                  </a:lnSpc>
                  <a:spcBef>
                    <a:spcPts val="200"/>
                  </a:spcBef>
                  <a:spcAft>
                    <a:spcPts val="300"/>
                  </a:spcAft>
                </a:pP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步骤：对于一个坐标</a:t>
                </a:r>
                <a14:m>
                  <m:oMath xmlns:m="http://schemas.openxmlformats.org/officeDocument/2006/math">
                    <m:r>
                      <a:rPr lang="en-US" altLang="zh-CN" sz="2200" i="1" smtClean="0">
                        <a:effectLst/>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2200" i="1" smtClean="0">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2200" i="1" smtClean="0">
                        <a:effectLst/>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2200" i="1" smtClean="0">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200" i="1" smtClean="0">
                        <a:effectLst/>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2200" i="1" smtClean="0">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200" i="1" smtClean="0">
                        <a:effectLst/>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2200" i="1" smtClean="0">
                        <a:effectLst/>
                        <a:latin typeface="Cambria Math" panose="02040503050406030204" pitchFamily="18" charset="0"/>
                        <a:ea typeface="微软雅黑" panose="020B0503020204020204" pitchFamily="34" charset="-122"/>
                        <a:cs typeface="Times New Roman" panose="02020603050405020304" pitchFamily="18" charset="0"/>
                      </a:rPr>
                      <m:t>)∈</m:t>
                    </m:r>
                    <m:sSup>
                      <m:sSupPr>
                        <m:ctrlPr>
                          <a:rPr lang="zh-CN" altLang="zh-CN" sz="2200" i="1">
                            <a:effectLst/>
                            <a:latin typeface="Cambria Math" panose="02040503050406030204" pitchFamily="18" charset="0"/>
                            <a:ea typeface="Cambria Math" panose="02040503050406030204" pitchFamily="18" charset="0"/>
                          </a:rPr>
                        </m:ctrlPr>
                      </m:sSupPr>
                      <m:e>
                        <m:r>
                          <a:rPr lang="en-US" altLang="zh-CN" sz="2200" i="1">
                            <a:effectLst/>
                            <a:latin typeface="Cambria Math" panose="02040503050406030204" pitchFamily="18" charset="0"/>
                            <a:ea typeface="微软雅黑" panose="020B0503020204020204" pitchFamily="34" charset="-122"/>
                            <a:cs typeface="Times New Roman" panose="02020603050405020304" pitchFamily="18" charset="0"/>
                          </a:rPr>
                          <m:t>𝑅</m:t>
                        </m:r>
                      </m:e>
                      <m:sup>
                        <m:r>
                          <a:rPr lang="en-US" altLang="zh-CN" sz="2200" i="1">
                            <a:effectLst/>
                            <a:latin typeface="Cambria Math" panose="02040503050406030204" pitchFamily="18" charset="0"/>
                            <a:ea typeface="微软雅黑" panose="020B0503020204020204" pitchFamily="34" charset="-122"/>
                            <a:cs typeface="Times New Roman" panose="02020603050405020304" pitchFamily="18" charset="0"/>
                          </a:rPr>
                          <m:t>𝑋𝑌𝑍</m:t>
                        </m:r>
                      </m:sup>
                    </m:sSup>
                  </m:oMath>
                </a14:m>
                <a:r>
                  <a:rPr lang="zh-CN" altLang="en-US" sz="22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200" dirty="0">
                    <a:latin typeface="微软雅黑" panose="020B0503020204020204" pitchFamily="34" charset="-122"/>
                    <a:ea typeface="微软雅黑" panose="020B0503020204020204" pitchFamily="34" charset="-122"/>
                  </a:rPr>
                  <a:t>作者分别用</a:t>
                </a:r>
                <a:r>
                  <a:rPr lang="en-US" altLang="zh-CN" sz="2200" dirty="0">
                    <a:latin typeface="微软雅黑" panose="020B0503020204020204" pitchFamily="34" charset="-122"/>
                    <a:ea typeface="微软雅黑" panose="020B0503020204020204" pitchFamily="34" charset="-122"/>
                  </a:rPr>
                  <a:t>3</a:t>
                </a:r>
                <a:r>
                  <a:rPr lang="zh-CN" altLang="zh-CN" sz="2200" dirty="0">
                    <a:latin typeface="微软雅黑" panose="020B0503020204020204" pitchFamily="34" charset="-122"/>
                    <a:ea typeface="微软雅黑" panose="020B0503020204020204" pitchFamily="34" charset="-122"/>
                  </a:rPr>
                  <a:t>个二维多分辨率哈希编码器对其投影坐标进行编码：</a:t>
                </a:r>
                <a14:m>
                  <m:oMath xmlns:m="http://schemas.openxmlformats.org/officeDocument/2006/math">
                    <m:sSup>
                      <m:sSupPr>
                        <m:ctrlPr>
                          <a:rPr lang="zh-CN" altLang="zh-CN" sz="2200" i="1">
                            <a:latin typeface="Cambria Math" panose="02040503050406030204" pitchFamily="18" charset="0"/>
                          </a:rPr>
                        </m:ctrlPr>
                      </m:sSupPr>
                      <m:e>
                        <m:r>
                          <a:rPr lang="en-US" altLang="zh-CN" sz="2200" i="1">
                            <a:latin typeface="Cambria Math" panose="02040503050406030204" pitchFamily="18" charset="0"/>
                          </a:rPr>
                          <m:t>𝐻</m:t>
                        </m:r>
                      </m:e>
                      <m:sup>
                        <m:r>
                          <a:rPr lang="en-US" altLang="zh-CN" sz="2200" i="1">
                            <a:latin typeface="Cambria Math" panose="02040503050406030204" pitchFamily="18" charset="0"/>
                          </a:rPr>
                          <m:t>𝐴𝐵</m:t>
                        </m:r>
                      </m:sup>
                    </m:sSup>
                    <m:r>
                      <a:rPr lang="en-US" altLang="zh-CN" sz="2200" i="1">
                        <a:latin typeface="Cambria Math" panose="02040503050406030204" pitchFamily="18" charset="0"/>
                      </a:rPr>
                      <m:t>: (</m:t>
                    </m:r>
                    <m:r>
                      <a:rPr lang="en-US" altLang="zh-CN" sz="2200" i="1">
                        <a:latin typeface="Cambria Math" panose="02040503050406030204" pitchFamily="18" charset="0"/>
                      </a:rPr>
                      <m:t>𝑎</m:t>
                    </m:r>
                    <m:r>
                      <a:rPr lang="en-US" altLang="zh-CN" sz="2200" i="1">
                        <a:latin typeface="Cambria Math" panose="02040503050406030204" pitchFamily="18" charset="0"/>
                      </a:rPr>
                      <m:t>, </m:t>
                    </m:r>
                    <m:r>
                      <a:rPr lang="en-US" altLang="zh-CN" sz="2200" i="1">
                        <a:latin typeface="Cambria Math" panose="02040503050406030204" pitchFamily="18" charset="0"/>
                      </a:rPr>
                      <m:t>𝑏</m:t>
                    </m:r>
                    <m:r>
                      <a:rPr lang="en-US" altLang="zh-CN" sz="2200" i="1">
                        <a:latin typeface="Cambria Math" panose="02040503050406030204" pitchFamily="18" charset="0"/>
                      </a:rPr>
                      <m:t>) →</m:t>
                    </m:r>
                    <m:sSubSup>
                      <m:sSubSupPr>
                        <m:ctrlPr>
                          <a:rPr lang="zh-CN" altLang="zh-CN" sz="2200" i="1">
                            <a:latin typeface="Cambria Math" panose="02040503050406030204" pitchFamily="18" charset="0"/>
                          </a:rPr>
                        </m:ctrlPr>
                      </m:sSubSupPr>
                      <m:e>
                        <m:r>
                          <a:rPr lang="en-US" altLang="zh-CN" sz="2200" i="1">
                            <a:latin typeface="Cambria Math" panose="02040503050406030204" pitchFamily="18" charset="0"/>
                          </a:rPr>
                          <m:t>𝑓</m:t>
                        </m:r>
                      </m:e>
                      <m:sub>
                        <m:r>
                          <a:rPr lang="en-US" altLang="zh-CN" sz="2200" i="1">
                            <a:latin typeface="Cambria Math" panose="02040503050406030204" pitchFamily="18" charset="0"/>
                          </a:rPr>
                          <m:t>𝑎𝑏</m:t>
                        </m:r>
                      </m:sub>
                      <m:sup>
                        <m:r>
                          <a:rPr lang="en-US" altLang="zh-CN" sz="2200" i="1">
                            <a:latin typeface="Cambria Math" panose="02040503050406030204" pitchFamily="18" charset="0"/>
                          </a:rPr>
                          <m:t>𝐴𝐵</m:t>
                        </m:r>
                      </m:sup>
                    </m:sSubSup>
                    <m:r>
                      <a:rPr lang="en-US" altLang="zh-CN" sz="2200" i="1">
                        <a:latin typeface="Cambria Math" panose="02040503050406030204" pitchFamily="18" charset="0"/>
                      </a:rPr>
                      <m:t> </m:t>
                    </m:r>
                  </m:oMath>
                </a14:m>
                <a:r>
                  <a:rPr lang="zh-CN" altLang="en-US" sz="22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ea typeface="宋体" panose="02010600030101010101" pitchFamily="2" charset="-122"/>
                    <a:cs typeface="Times New Roman" panose="02020603050405020304" pitchFamily="18" charset="0"/>
                  </a:rPr>
                  <a:t> </a:t>
                </a:r>
                <a14:m>
                  <m:oMath xmlns:m="http://schemas.openxmlformats.org/officeDocument/2006/math">
                    <m:sSubSup>
                      <m:sSubSupPr>
                        <m:ctrlPr>
                          <a:rPr lang="zh-CN" altLang="zh-CN" sz="24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4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400">
                            <a:latin typeface="Cambria Math" panose="02040503050406030204" pitchFamily="18" charset="0"/>
                            <a:ea typeface="宋体" panose="02010600030101010101" pitchFamily="2" charset="-122"/>
                            <a:cs typeface="Times New Roman" panose="02020603050405020304" pitchFamily="18" charset="0"/>
                          </a:rPr>
                          <m:t>𝑎𝑏</m:t>
                        </m:r>
                      </m:sub>
                      <m:sup>
                        <m:r>
                          <a:rPr lang="en-US" altLang="zh-CN" sz="2400">
                            <a:latin typeface="Cambria Math" panose="02040503050406030204" pitchFamily="18" charset="0"/>
                            <a:ea typeface="宋体" panose="02010600030101010101" pitchFamily="2" charset="-122"/>
                            <a:cs typeface="Times New Roman" panose="02020603050405020304" pitchFamily="18" charset="0"/>
                          </a:rPr>
                          <m:t>𝐴𝐵</m:t>
                        </m:r>
                      </m:sup>
                    </m:sSubSup>
                    <m:r>
                      <a:rPr lang="en-US" altLang="zh-CN" sz="24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400">
                            <a:latin typeface="Cambria Math" panose="02040503050406030204" pitchFamily="18" charset="0"/>
                            <a:ea typeface="宋体" panose="02010600030101010101" pitchFamily="2" charset="-122"/>
                            <a:cs typeface="Times New Roman" panose="02020603050405020304" pitchFamily="18" charset="0"/>
                          </a:rPr>
                          <m:t>𝑅</m:t>
                        </m:r>
                      </m:e>
                      <m:sup>
                        <m:r>
                          <a:rPr lang="en-US" altLang="zh-CN" sz="2400">
                            <a:latin typeface="Cambria Math" panose="02040503050406030204" pitchFamily="18" charset="0"/>
                            <a:ea typeface="宋体" panose="02010600030101010101" pitchFamily="2" charset="-122"/>
                            <a:cs typeface="Times New Roman" panose="02020603050405020304" pitchFamily="18" charset="0"/>
                          </a:rPr>
                          <m:t>𝐿𝐹</m:t>
                        </m:r>
                      </m:sup>
                    </m:sSup>
                  </m:oMath>
                </a14:m>
                <a:r>
                  <a:rPr lang="zh-CN" altLang="en-US" sz="2200" dirty="0">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p>
                      <m:sSupPr>
                        <m:ctrlPr>
                          <a:rPr lang="zh-CN" altLang="zh-CN" sz="240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400">
                            <a:latin typeface="Cambria Math" panose="02040503050406030204" pitchFamily="18" charset="0"/>
                            <a:ea typeface="宋体" panose="02010600030101010101" pitchFamily="2" charset="-122"/>
                            <a:cs typeface="Times New Roman" panose="02020603050405020304" pitchFamily="18" charset="0"/>
                          </a:rPr>
                          <m:t>𝐻</m:t>
                        </m:r>
                      </m:e>
                      <m:sup>
                        <m:r>
                          <a:rPr lang="en-US" altLang="zh-CN" sz="2400">
                            <a:latin typeface="Cambria Math" panose="02040503050406030204" pitchFamily="18" charset="0"/>
                            <a:ea typeface="宋体" panose="02010600030101010101" pitchFamily="2" charset="-122"/>
                            <a:cs typeface="Times New Roman" panose="02020603050405020304" pitchFamily="18" charset="0"/>
                          </a:rPr>
                          <m:t>𝐴𝐵</m:t>
                        </m:r>
                      </m:sup>
                    </m:sSup>
                  </m:oMath>
                </a14:m>
                <a:r>
                  <a:rPr lang="zh-CN" altLang="zh-CN" sz="2400" dirty="0">
                    <a:latin typeface="宋体" panose="02010600030101010101" pitchFamily="2" charset="-122"/>
                    <a:ea typeface="宋体" panose="02010600030101010101" pitchFamily="2" charset="-122"/>
                    <a:cs typeface="Times New Roman" panose="02020603050405020304" pitchFamily="18" charset="0"/>
                  </a:rPr>
                  <a:t>有</a:t>
                </a:r>
                <a:r>
                  <a:rPr lang="en-US" altLang="zh-CN" sz="2400" dirty="0">
                    <a:latin typeface="宋体" panose="02010600030101010101" pitchFamily="2" charset="-122"/>
                    <a:ea typeface="宋体" panose="02010600030101010101" pitchFamily="2" charset="-122"/>
                    <a:cs typeface="Times New Roman" panose="02020603050405020304" pitchFamily="18" charset="0"/>
                  </a:rPr>
                  <a:t>L</a:t>
                </a:r>
                <a:r>
                  <a:rPr lang="zh-CN" altLang="zh-CN" sz="2400" dirty="0">
                    <a:latin typeface="宋体" panose="02010600030101010101" pitchFamily="2" charset="-122"/>
                    <a:ea typeface="宋体" panose="02010600030101010101" pitchFamily="2" charset="-122"/>
                    <a:cs typeface="Times New Roman" panose="02020603050405020304" pitchFamily="18" charset="0"/>
                  </a:rPr>
                  <a:t>个层级，每个</a:t>
                </a:r>
                <a:r>
                  <a:rPr lang="zh-CN" altLang="en-US" sz="2400" dirty="0">
                    <a:latin typeface="宋体" panose="02010600030101010101" pitchFamily="2" charset="-122"/>
                    <a:ea typeface="宋体" panose="02010600030101010101" pitchFamily="2" charset="-122"/>
                    <a:cs typeface="Times New Roman" panose="02020603050405020304" pitchFamily="18" charset="0"/>
                  </a:rPr>
                  <a:t>层级</a:t>
                </a:r>
                <a:r>
                  <a:rPr lang="zh-CN" altLang="zh-CN" sz="2400" dirty="0">
                    <a:latin typeface="宋体" panose="02010600030101010101" pitchFamily="2" charset="-122"/>
                    <a:ea typeface="宋体" panose="02010600030101010101" pitchFamily="2" charset="-122"/>
                    <a:cs typeface="Times New Roman" panose="02020603050405020304" pitchFamily="18" charset="0"/>
                  </a:rPr>
                  <a:t>的特征维度为</a:t>
                </a:r>
                <a:r>
                  <a:rPr lang="en-US" altLang="zh-CN" sz="2400" dirty="0">
                    <a:latin typeface="宋体" panose="02010600030101010101" pitchFamily="2" charset="-122"/>
                    <a:ea typeface="宋体" panose="02010600030101010101" pitchFamily="2" charset="-122"/>
                    <a:cs typeface="Times New Roman" panose="02020603050405020304" pitchFamily="18" charset="0"/>
                  </a:rPr>
                  <a:t>F.</a:t>
                </a:r>
                <a:endParaRPr lang="en-US" altLang="zh-CN" sz="22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EBBB2EEB-4E70-5CA2-99FB-10C696DB1469}"/>
                  </a:ext>
                </a:extLst>
              </p:cNvPr>
              <p:cNvSpPr txBox="1">
                <a:spLocks noRot="1" noChangeAspect="1" noMove="1" noResize="1" noEditPoints="1" noAdjustHandles="1" noChangeArrowheads="1" noChangeShapeType="1" noTextEdit="1"/>
              </p:cNvSpPr>
              <p:nvPr/>
            </p:nvSpPr>
            <p:spPr>
              <a:xfrm>
                <a:off x="558218" y="2730832"/>
                <a:ext cx="10499210" cy="1363450"/>
              </a:xfrm>
              <a:prstGeom prst="rect">
                <a:avLst/>
              </a:prstGeom>
              <a:blipFill>
                <a:blip r:embed="rId7"/>
                <a:stretch>
                  <a:fillRect l="-929" t="-446" r="-116" b="-7589"/>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2485FAA9-67BB-CC08-DA79-FF6663F34AEE}"/>
              </a:ext>
            </a:extLst>
          </p:cNvPr>
          <p:cNvSpPr txBox="1"/>
          <p:nvPr/>
        </p:nvSpPr>
        <p:spPr>
          <a:xfrm>
            <a:off x="594141" y="4116592"/>
            <a:ext cx="10499210" cy="464166"/>
          </a:xfrm>
          <a:prstGeom prst="rect">
            <a:avLst/>
          </a:prstGeom>
          <a:noFill/>
        </p:spPr>
        <p:txBody>
          <a:bodyPr wrap="square">
            <a:spAutoFit/>
          </a:bodyPr>
          <a:lstStyle/>
          <a:p>
            <a:pPr indent="457200">
              <a:lnSpc>
                <a:spcPct val="120000"/>
              </a:lnSpc>
              <a:spcBef>
                <a:spcPts val="200"/>
              </a:spcBef>
              <a:spcAft>
                <a:spcPts val="300"/>
              </a:spcAft>
            </a:pPr>
            <a:r>
              <a:rPr lang="zh-CN" altLang="zh-CN" sz="2200" dirty="0">
                <a:latin typeface="微软雅黑" panose="020B0503020204020204" pitchFamily="34" charset="-122"/>
                <a:ea typeface="微软雅黑" panose="020B0503020204020204" pitchFamily="34" charset="-122"/>
                <a:cs typeface="Times New Roman" panose="02020603050405020304" pitchFamily="18" charset="0"/>
              </a:rPr>
              <a:t>最后，将</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三个平面的编码结果</a:t>
            </a:r>
            <a:r>
              <a:rPr lang="zh-CN" altLang="zh-CN" sz="2200" dirty="0">
                <a:latin typeface="微软雅黑" panose="020B0503020204020204" pitchFamily="34" charset="-122"/>
                <a:ea typeface="微软雅黑" panose="020B0503020204020204" pitchFamily="34" charset="-122"/>
                <a:cs typeface="Times New Roman" panose="02020603050405020304" pitchFamily="18" charset="0"/>
              </a:rPr>
              <a:t>拼接起来得到最终的几何特征：</a:t>
            </a:r>
          </a:p>
        </p:txBody>
      </p:sp>
      <p:sp>
        <p:nvSpPr>
          <p:cNvPr id="15" name="文本框 14">
            <a:extLst>
              <a:ext uri="{FF2B5EF4-FFF2-40B4-BE49-F238E27FC236}">
                <a16:creationId xmlns:a16="http://schemas.microsoft.com/office/drawing/2014/main" id="{233ABF2A-ADA7-DA99-3D57-AA3AB81891FD}"/>
              </a:ext>
            </a:extLst>
          </p:cNvPr>
          <p:cNvSpPr txBox="1"/>
          <p:nvPr/>
        </p:nvSpPr>
        <p:spPr>
          <a:xfrm>
            <a:off x="11064127" y="321096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 name="文本框 2">
            <a:extLst>
              <a:ext uri="{FF2B5EF4-FFF2-40B4-BE49-F238E27FC236}">
                <a16:creationId xmlns:a16="http://schemas.microsoft.com/office/drawing/2014/main" id="{79020CCD-8B07-9072-F1DE-B652A5E5F353}"/>
              </a:ext>
            </a:extLst>
          </p:cNvPr>
          <p:cNvSpPr txBox="1"/>
          <p:nvPr/>
        </p:nvSpPr>
        <p:spPr>
          <a:xfrm>
            <a:off x="0" y="6273225"/>
            <a:ext cx="105836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Li J, Zhang J, Bai X, et al. Efficient region-aware neural radiance fields for high-fidelity talking portrait synthesis [C]//Proceedings of the IEEE/CVF International Conference on Computer Vision. 2023: 7568-7578.</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535181462"/>
      </p:ext>
    </p:extLst>
  </p:cSld>
  <p:clrMapOvr>
    <a:masterClrMapping/>
  </p:clrMapOvr>
  <p:transition>
    <p:wip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mJkMTMwYjZmNjQzNTMwNjE2ZmYwY2NkZWU3MjgyZWQifQ=="/>
  <p:tag name="KSO_WPP_MARK_KEY" val="5444498b-26d2-49ff-b7f2-b5957cbeff76"/>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11758</TotalTime>
  <Words>6632</Words>
  <Application>Microsoft Office PowerPoint</Application>
  <PresentationFormat>宽屏</PresentationFormat>
  <Paragraphs>417</Paragraphs>
  <Slides>49</Slides>
  <Notes>49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49</vt:i4>
      </vt:variant>
    </vt:vector>
  </HeadingPairs>
  <TitlesOfParts>
    <vt:vector size="63" baseType="lpstr">
      <vt:lpstr>PingFangSC-Regular</vt:lpstr>
      <vt:lpstr>Söhne</vt:lpstr>
      <vt:lpstr>等线</vt:lpstr>
      <vt:lpstr>等线 Light</vt:lpstr>
      <vt:lpstr>黑体</vt:lpstr>
      <vt:lpstr>思源黑体 Normal</vt:lpstr>
      <vt:lpstr>宋体</vt:lpstr>
      <vt:lpstr>微软雅黑</vt:lpstr>
      <vt:lpstr>微软雅黑 Light</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lastModifiedBy>Zhu, Lidong</cp:lastModifiedBy>
  <cp:revision>596</cp:revision>
  <dcterms:created xsi:type="dcterms:W3CDTF">2021-06-12T07:20:00Z</dcterms:created>
  <dcterms:modified xsi:type="dcterms:W3CDTF">2024-04-09T11:06:51Z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6480CACBD99143468DF16E9377917C17</vt:lpwstr>
  </property>
  <property fmtid="{D5CDD505-2E9C-101B-9397-08002B2CF9AE}" pid="3" name="KSOProductBuildVer">
    <vt:lpwstr>2052-12.1.0.15374</vt:lpwstr>
  </property>
</Properties>
</file>